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9" r:id="rId3"/>
    <p:sldId id="257" r:id="rId4"/>
    <p:sldId id="290" r:id="rId5"/>
    <p:sldId id="291" r:id="rId6"/>
    <p:sldId id="292" r:id="rId7"/>
    <p:sldId id="293" r:id="rId8"/>
    <p:sldId id="298" r:id="rId9"/>
    <p:sldId id="289" r:id="rId10"/>
    <p:sldId id="297" r:id="rId11"/>
    <p:sldId id="294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  <p:sldId id="296" r:id="rId30"/>
    <p:sldId id="312" r:id="rId31"/>
    <p:sldId id="295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270" r:id="rId41"/>
  </p:sldIdLst>
  <p:sldSz cx="12192000" cy="6858000"/>
  <p:notesSz cx="6889750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e Koumarová" initials="LK" lastIdx="1" clrIdx="0">
    <p:extLst>
      <p:ext uri="{19B8F6BF-5375-455C-9EA6-DF929625EA0E}">
        <p15:presenceInfo xmlns:p15="http://schemas.microsoft.com/office/powerpoint/2012/main" userId="1844525b18696b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A5B07-C758-4C18-BAB5-0C2B6C0AA20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134558-A61F-40F0-BA0C-09BC83A40E5A}">
      <dgm:prSet custT="1"/>
      <dgm:spPr/>
      <dgm:t>
        <a:bodyPr/>
        <a:lstStyle/>
        <a:p>
          <a:r>
            <a:rPr lang="en-US" sz="2400" dirty="0"/>
            <a:t>„Místní </a:t>
          </a:r>
          <a:r>
            <a:rPr lang="en-US" sz="2400" dirty="0" err="1"/>
            <a:t>plánování</a:t>
          </a:r>
          <a:r>
            <a:rPr lang="en-US" sz="2400" dirty="0"/>
            <a:t> </a:t>
          </a:r>
          <a:r>
            <a:rPr lang="en-US" sz="2400" dirty="0" err="1"/>
            <a:t>není</a:t>
          </a:r>
          <a:r>
            <a:rPr lang="en-US" sz="2400" dirty="0"/>
            <a:t> </a:t>
          </a:r>
          <a:r>
            <a:rPr lang="en-US" sz="2400" dirty="0" err="1"/>
            <a:t>dokument</a:t>
          </a:r>
          <a:r>
            <a:rPr lang="en-US" sz="2400" dirty="0"/>
            <a:t> – je to dialog, </a:t>
          </a:r>
          <a:r>
            <a:rPr lang="en-US" sz="2400" dirty="0" err="1"/>
            <a:t>který</a:t>
          </a:r>
          <a:r>
            <a:rPr lang="en-US" sz="2400" dirty="0"/>
            <a:t> se </a:t>
          </a:r>
          <a:r>
            <a:rPr lang="en-US" sz="2400" dirty="0" err="1"/>
            <a:t>stává</a:t>
          </a:r>
          <a:r>
            <a:rPr lang="en-US" sz="2400" dirty="0"/>
            <a:t> </a:t>
          </a:r>
          <a:r>
            <a:rPr lang="en-US" sz="2400" dirty="0" err="1"/>
            <a:t>základem</a:t>
          </a:r>
          <a:r>
            <a:rPr lang="en-US" sz="2400" dirty="0"/>
            <a:t> </a:t>
          </a:r>
          <a:r>
            <a:rPr lang="en-US" sz="2400" dirty="0" err="1"/>
            <a:t>kvalitního</a:t>
          </a:r>
          <a:r>
            <a:rPr lang="en-US" sz="2400" dirty="0"/>
            <a:t> </a:t>
          </a:r>
          <a:r>
            <a:rPr lang="en-US" sz="2400" dirty="0" err="1"/>
            <a:t>vzdělávání</a:t>
          </a:r>
          <a:r>
            <a:rPr lang="en-US" sz="2400" dirty="0"/>
            <a:t>.“</a:t>
          </a:r>
        </a:p>
      </dgm:t>
    </dgm:pt>
    <dgm:pt modelId="{5DBFB30B-7776-4F07-A0E9-D510CD46F5B7}" type="parTrans" cxnId="{7B7E6063-9557-4252-BC26-C41E5F3B0F62}">
      <dgm:prSet/>
      <dgm:spPr/>
      <dgm:t>
        <a:bodyPr/>
        <a:lstStyle/>
        <a:p>
          <a:endParaRPr lang="en-US"/>
        </a:p>
      </dgm:t>
    </dgm:pt>
    <dgm:pt modelId="{79620F64-F80E-4704-8F74-0B6D90020975}" type="sibTrans" cxnId="{7B7E6063-9557-4252-BC26-C41E5F3B0F62}">
      <dgm:prSet/>
      <dgm:spPr/>
      <dgm:t>
        <a:bodyPr/>
        <a:lstStyle/>
        <a:p>
          <a:endParaRPr lang="en-US"/>
        </a:p>
      </dgm:t>
    </dgm:pt>
    <dgm:pt modelId="{CA78A130-5962-494F-B84A-1D147E1370D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cs-CZ" sz="2400" i="1" dirty="0"/>
            <a:t>„</a:t>
          </a:r>
          <a:r>
            <a:rPr lang="cs-CZ" sz="2400" i="0" dirty="0"/>
            <a:t>Učení není práce, ale způsob života a nedovedu si představit život, který by nezahrnoval vzestupy, pády a změny.“</a:t>
          </a:r>
          <a:endParaRPr lang="cs-CZ" sz="1200" i="1" dirty="0"/>
        </a:p>
        <a:p>
          <a:pPr>
            <a:spcAft>
              <a:spcPts val="0"/>
            </a:spcAft>
          </a:pPr>
          <a:r>
            <a:rPr lang="cs-CZ" sz="1200" i="0" dirty="0"/>
            <a:t>                                                                  </a:t>
          </a:r>
          <a:r>
            <a:rPr lang="cs-CZ" sz="800" i="0" dirty="0"/>
            <a:t>Mgr. </a:t>
          </a:r>
          <a:r>
            <a:rPr lang="cs-CZ" sz="800" i="0" dirty="0" err="1"/>
            <a:t>Solomya</a:t>
          </a:r>
          <a:r>
            <a:rPr lang="cs-CZ" sz="800" i="0" dirty="0"/>
            <a:t> Makovska</a:t>
          </a:r>
        </a:p>
        <a:p>
          <a:pPr>
            <a:spcAft>
              <a:spcPts val="0"/>
            </a:spcAft>
          </a:pPr>
          <a:endParaRPr lang="cs-CZ" sz="1100" i="0" dirty="0"/>
        </a:p>
        <a:p>
          <a:pPr>
            <a:spcAft>
              <a:spcPct val="35000"/>
            </a:spcAft>
          </a:pPr>
          <a:r>
            <a:rPr lang="cs-CZ" sz="1600" i="0" dirty="0"/>
            <a:t>Koncepce školství, SM Jihlava</a:t>
          </a:r>
          <a:endParaRPr lang="en-US" sz="1600" i="0" dirty="0"/>
        </a:p>
      </dgm:t>
    </dgm:pt>
    <dgm:pt modelId="{2DBC45ED-F18A-4067-B5EF-29450D8B5B87}" type="parTrans" cxnId="{A92EFEF3-E916-469B-A6C3-90640825390B}">
      <dgm:prSet/>
      <dgm:spPr/>
      <dgm:t>
        <a:bodyPr/>
        <a:lstStyle/>
        <a:p>
          <a:endParaRPr lang="en-US"/>
        </a:p>
      </dgm:t>
    </dgm:pt>
    <dgm:pt modelId="{5B1674F8-317E-400A-A704-72FFA3B02105}" type="sibTrans" cxnId="{A92EFEF3-E916-469B-A6C3-90640825390B}">
      <dgm:prSet/>
      <dgm:spPr/>
      <dgm:t>
        <a:bodyPr/>
        <a:lstStyle/>
        <a:p>
          <a:endParaRPr lang="en-US"/>
        </a:p>
      </dgm:t>
    </dgm:pt>
    <dgm:pt modelId="{9627EE2F-B8BE-4B2E-AB23-159BCFAEBDEB}" type="pres">
      <dgm:prSet presAssocID="{AC4A5B07-C758-4C18-BAB5-0C2B6C0AA2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7BA53CA-3E8D-466B-8B4E-959096D158BC}" type="pres">
      <dgm:prSet presAssocID="{ED134558-A61F-40F0-BA0C-09BC83A40E5A}" presName="node" presStyleLbl="node1" presStyleIdx="0" presStyleCnt="2" custScaleX="100897" custScaleY="75318" custLinFactNeighborX="-11" custLinFactNeighborY="-4169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D10302-CBB9-41EB-8302-702328646BD6}" type="pres">
      <dgm:prSet presAssocID="{79620F64-F80E-4704-8F74-0B6D90020975}" presName="sibTrans" presStyleCnt="0"/>
      <dgm:spPr/>
    </dgm:pt>
    <dgm:pt modelId="{B59EBEC6-3FC2-4205-8178-4C088F29FECD}" type="pres">
      <dgm:prSet presAssocID="{CA78A130-5962-494F-B84A-1D147E1370DA}" presName="node" presStyleLbl="node1" presStyleIdx="1" presStyleCnt="2" custScaleY="86140" custLinFactNeighborX="-2445" custLinFactNeighborY="192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3C1CAAE-4848-480C-A67E-21EF96BF6CC2}" type="presOf" srcId="{AC4A5B07-C758-4C18-BAB5-0C2B6C0AA20B}" destId="{9627EE2F-B8BE-4B2E-AB23-159BCFAEBDEB}" srcOrd="0" destOrd="0" presId="urn:microsoft.com/office/officeart/2005/8/layout/default"/>
    <dgm:cxn modelId="{8EB233F3-CFE9-4AAF-AE82-120BC5FAE767}" type="presOf" srcId="{ED134558-A61F-40F0-BA0C-09BC83A40E5A}" destId="{77BA53CA-3E8D-466B-8B4E-959096D158BC}" srcOrd="0" destOrd="0" presId="urn:microsoft.com/office/officeart/2005/8/layout/default"/>
    <dgm:cxn modelId="{A92EFEF3-E916-469B-A6C3-90640825390B}" srcId="{AC4A5B07-C758-4C18-BAB5-0C2B6C0AA20B}" destId="{CA78A130-5962-494F-B84A-1D147E1370DA}" srcOrd="1" destOrd="0" parTransId="{2DBC45ED-F18A-4067-B5EF-29450D8B5B87}" sibTransId="{5B1674F8-317E-400A-A704-72FFA3B02105}"/>
    <dgm:cxn modelId="{7B7E6063-9557-4252-BC26-C41E5F3B0F62}" srcId="{AC4A5B07-C758-4C18-BAB5-0C2B6C0AA20B}" destId="{ED134558-A61F-40F0-BA0C-09BC83A40E5A}" srcOrd="0" destOrd="0" parTransId="{5DBFB30B-7776-4F07-A0E9-D510CD46F5B7}" sibTransId="{79620F64-F80E-4704-8F74-0B6D90020975}"/>
    <dgm:cxn modelId="{5504B6AB-6AA8-4A85-B39F-87D891704237}" type="presOf" srcId="{CA78A130-5962-494F-B84A-1D147E1370DA}" destId="{B59EBEC6-3FC2-4205-8178-4C088F29FECD}" srcOrd="0" destOrd="0" presId="urn:microsoft.com/office/officeart/2005/8/layout/default"/>
    <dgm:cxn modelId="{623969BA-0CAF-435E-90CF-892678E2CE9A}" type="presParOf" srcId="{9627EE2F-B8BE-4B2E-AB23-159BCFAEBDEB}" destId="{77BA53CA-3E8D-466B-8B4E-959096D158BC}" srcOrd="0" destOrd="0" presId="urn:microsoft.com/office/officeart/2005/8/layout/default"/>
    <dgm:cxn modelId="{07FB4828-587B-4729-881B-D46CB6FE3766}" type="presParOf" srcId="{9627EE2F-B8BE-4B2E-AB23-159BCFAEBDEB}" destId="{CDD10302-CBB9-41EB-8302-702328646BD6}" srcOrd="1" destOrd="0" presId="urn:microsoft.com/office/officeart/2005/8/layout/default"/>
    <dgm:cxn modelId="{F63C9A01-6340-4155-9EAE-AF20B137C381}" type="presParOf" srcId="{9627EE2F-B8BE-4B2E-AB23-159BCFAEBDEB}" destId="{B59EBEC6-3FC2-4205-8178-4C088F29FEC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A53CA-3E8D-466B-8B4E-959096D158BC}">
      <dsp:nvSpPr>
        <dsp:cNvPr id="0" name=""/>
        <dsp:cNvSpPr/>
      </dsp:nvSpPr>
      <dsp:spPr>
        <a:xfrm>
          <a:off x="0" y="0"/>
          <a:ext cx="4693207" cy="21020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„Místní </a:t>
          </a:r>
          <a:r>
            <a:rPr lang="en-US" sz="2400" kern="1200" dirty="0" err="1"/>
            <a:t>plánování</a:t>
          </a:r>
          <a:r>
            <a:rPr lang="en-US" sz="2400" kern="1200" dirty="0"/>
            <a:t> </a:t>
          </a:r>
          <a:r>
            <a:rPr lang="en-US" sz="2400" kern="1200" dirty="0" err="1"/>
            <a:t>není</a:t>
          </a:r>
          <a:r>
            <a:rPr lang="en-US" sz="2400" kern="1200" dirty="0"/>
            <a:t> </a:t>
          </a:r>
          <a:r>
            <a:rPr lang="en-US" sz="2400" kern="1200" dirty="0" err="1"/>
            <a:t>dokument</a:t>
          </a:r>
          <a:r>
            <a:rPr lang="en-US" sz="2400" kern="1200" dirty="0"/>
            <a:t> – je to dialog, </a:t>
          </a:r>
          <a:r>
            <a:rPr lang="en-US" sz="2400" kern="1200" dirty="0" err="1"/>
            <a:t>který</a:t>
          </a:r>
          <a:r>
            <a:rPr lang="en-US" sz="2400" kern="1200" dirty="0"/>
            <a:t> se </a:t>
          </a:r>
          <a:r>
            <a:rPr lang="en-US" sz="2400" kern="1200" dirty="0" err="1"/>
            <a:t>stává</a:t>
          </a:r>
          <a:r>
            <a:rPr lang="en-US" sz="2400" kern="1200" dirty="0"/>
            <a:t> </a:t>
          </a:r>
          <a:r>
            <a:rPr lang="en-US" sz="2400" kern="1200" dirty="0" err="1"/>
            <a:t>základem</a:t>
          </a:r>
          <a:r>
            <a:rPr lang="en-US" sz="2400" kern="1200" dirty="0"/>
            <a:t> </a:t>
          </a:r>
          <a:r>
            <a:rPr lang="en-US" sz="2400" kern="1200" dirty="0" err="1"/>
            <a:t>kvalitního</a:t>
          </a:r>
          <a:r>
            <a:rPr lang="en-US" sz="2400" kern="1200" dirty="0"/>
            <a:t> </a:t>
          </a:r>
          <a:r>
            <a:rPr lang="en-US" sz="2400" kern="1200" dirty="0" err="1"/>
            <a:t>vzdělávání</a:t>
          </a:r>
          <a:r>
            <a:rPr lang="en-US" sz="2400" kern="1200" dirty="0"/>
            <a:t>.“</a:t>
          </a:r>
        </a:p>
      </dsp:txBody>
      <dsp:txXfrm>
        <a:off x="0" y="0"/>
        <a:ext cx="4693207" cy="2102042"/>
      </dsp:txXfrm>
    </dsp:sp>
    <dsp:sp modelId="{B59EBEC6-3FC2-4205-8178-4C088F29FECD}">
      <dsp:nvSpPr>
        <dsp:cNvPr id="0" name=""/>
        <dsp:cNvSpPr/>
      </dsp:nvSpPr>
      <dsp:spPr>
        <a:xfrm>
          <a:off x="5045082" y="1550609"/>
          <a:ext cx="4651483" cy="2404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400" i="1" kern="1200" dirty="0"/>
            <a:t>„</a:t>
          </a:r>
          <a:r>
            <a:rPr lang="cs-CZ" sz="2400" i="0" kern="1200" dirty="0"/>
            <a:t>Učení není práce, ale způsob života a nedovedu si představit život, který by nezahrnoval vzestupy, pády a změny.“</a:t>
          </a:r>
          <a:endParaRPr lang="cs-CZ" sz="1200" i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200" i="0" kern="1200" dirty="0"/>
            <a:t>                                                                  </a:t>
          </a:r>
          <a:r>
            <a:rPr lang="cs-CZ" sz="800" i="0" kern="1200" dirty="0"/>
            <a:t>Mgr. </a:t>
          </a:r>
          <a:r>
            <a:rPr lang="cs-CZ" sz="800" i="0" kern="1200" dirty="0" err="1"/>
            <a:t>Solomya</a:t>
          </a:r>
          <a:r>
            <a:rPr lang="cs-CZ" sz="800" i="0" kern="1200" dirty="0"/>
            <a:t> Makovska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cs-CZ" sz="1100" i="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i="0" kern="1200" dirty="0"/>
            <a:t>Koncepce školství, SM Jihlava</a:t>
          </a:r>
          <a:endParaRPr lang="en-US" sz="1600" i="0" kern="1200" dirty="0"/>
        </a:p>
      </dsp:txBody>
      <dsp:txXfrm>
        <a:off x="5045082" y="1550609"/>
        <a:ext cx="4651483" cy="240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5028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5028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0EA1009-CD75-4818-8F82-38F7420BC5FE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6" y="4823033"/>
            <a:ext cx="5511800" cy="394611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519055"/>
            <a:ext cx="2985558" cy="5028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599" y="9519055"/>
            <a:ext cx="2985558" cy="5028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6977C96-82C6-423C-AD4E-2AFAA96333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44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12BB4-0D3A-F7B2-1417-E0D6E85D2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35B6FA-64BA-5770-C129-1BF70FE4C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C09EB8-0871-9FD5-C459-FC64E86D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B24489-323E-FF19-D402-32BC82DB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B453D8-7DE7-91E8-0C05-5B60718B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37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42B63-88D4-167D-2222-F3D9964C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333645-BB2F-4F65-07C1-B97E9CC5C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B900CE-3888-008B-15BE-37DEFD5F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8B209-FF45-76EF-EF40-D6F63476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B31B1F-54B0-4419-5EBB-00805553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61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B74A563-8470-8E49-22D4-5F528CF78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68178B-65DE-270E-5FD6-51A23CC03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85B242-984F-A799-43A7-B54A0901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56BF2C-23FC-52DF-58F4-EF3BB470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2B9F54-B2CB-B9C0-A0D8-21A251E1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48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C2F49-8C7D-58FB-A90A-4CAC69E7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33128E-18B5-4508-9605-BA3EBE46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829894-050A-1B63-6376-AE945AA2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E65162-5C42-6798-DF13-4FBEA0A4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12059D-A924-59CE-4A20-94391A7E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31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5AEAA-3FF5-4533-38F7-62D1E42E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A4BA7F-70C0-EABC-1EFE-9046E55B6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A94009-0C16-15B8-0F69-75F80D44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451784-2C9D-7BD7-2574-99E8AB58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ABCB4C-1C7F-4DF4-7C99-88CD99F1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32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C19C3-5AB8-C752-0860-FDFA7854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11AEDC-CD05-5E61-3B7E-5A0C19B6F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4D63C3-18EB-EE6C-1A40-2D7382E47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64526A-DF54-2808-FADA-FDF51989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294F1F-532B-3227-86F6-E5C1C270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E48CE7-A2A1-5343-F13D-527B487E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30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087AA-5CD2-7574-2B72-A3418FB7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86DD9C-E289-CAA5-0124-BD3447A5A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3D0076-0133-1223-2574-6D2D866C8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69ABB0-82F0-6789-C5C9-AF21D2AD1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89071A-FFC3-C851-6E9E-72B03C91F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64C3D47-212D-3A6C-7970-F0B4AA57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E90CD5-10D5-F1B3-9783-DDE4A675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2C0848-CB44-4DFD-C069-47903103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3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E8B1C-368F-E3AD-C933-B5047BBE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8C50832-2B75-E7C8-2F3E-C14CB67E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A77C1C-B0A6-713E-72BC-F62F38FC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8B7F56-2E41-A0FD-3056-1D22B9BC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26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F5668D2-56AA-1B68-ED3D-9D9FDC30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5E524A-0026-F438-C9F1-77462E9F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B99A02-37D1-7065-08AC-B327DA44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03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AE0DF-5624-52E7-D2A0-BBB369E4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62343-1FAC-53EE-9049-8559B9E5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ABD5A8-EE9B-ADC6-EFA4-D7F744D05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463138-6D20-189D-8357-A2D7B300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583AC1-FF30-838B-6EDE-09E9AC3D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32CC40-2827-EA86-C473-6C8590BF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97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C36B5-BD87-D2F7-335A-1337C73F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E4E48C7-3307-4C66-9DC8-7AD282E61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0E0629-466D-23B9-C8FF-20911C002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886DF6-869A-9526-94B2-CE2A3864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BF6240-0E30-D373-0068-693D3AD2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D36713-859D-B1E6-15FF-1C496BE3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09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97832E-6917-F22B-409C-A180D17A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5BE804-17E1-3BD6-6B6D-170EBBB3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D11607-82BF-8710-AE44-AC95B8AB9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F528D7-7E13-CFF8-5E79-9A5AC5EAA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119B0B-EDF8-7C40-2CDC-EE02C6F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DA849-3835-4805-BF4A-DE3644032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33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p-jihlav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oumarova@map-jihlava.cz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openxmlformats.org/officeDocument/2006/relationships/package" Target="../embeddings/List_aplikace_Microsoft_Excel.xlsx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jpe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830F7-7B29-DA5A-7EF7-B585111DC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452" y="857251"/>
            <a:ext cx="9144000" cy="90556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Řídící výbor MAP IV ORP Jihlava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0E2A68-B122-DF73-4579-E2E652BBF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87398"/>
            <a:ext cx="9144000" cy="4668951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cs-CZ" dirty="0"/>
              <a:t>Uvítání, schválení programu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cs-CZ" dirty="0"/>
              <a:t>Aktualizace seznamu členů řídícího výboru a údajů v přiložených dokumentech: Organizační struktura MAP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cs-CZ" dirty="0"/>
              <a:t>Informace o aktivitách MAP IV ORP Jihlava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cs-CZ" dirty="0"/>
              <a:t>Schválení Strategického rámce MAP včetně tabulek investičních záměrů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cs-CZ" dirty="0"/>
              <a:t>Prezentace hostů: </a:t>
            </a:r>
            <a:br>
              <a:rPr lang="cs-CZ" dirty="0"/>
            </a:br>
            <a:r>
              <a:rPr lang="cs-CZ" dirty="0"/>
              <a:t>Střední článek podpory MŠMT –  Mgr. Martina Vávrová, </a:t>
            </a:r>
            <a:br>
              <a:rPr lang="cs-CZ" dirty="0"/>
            </a:br>
            <a:r>
              <a:rPr lang="cs-CZ" dirty="0"/>
              <a:t>Kraj Vysočina - Projekt IDZ – Mgr. Lucie Líbalová,</a:t>
            </a:r>
            <a:br>
              <a:rPr lang="cs-CZ" dirty="0"/>
            </a:br>
            <a:r>
              <a:rPr lang="cs-CZ" dirty="0"/>
              <a:t>Národní pedagogický institut – Podpora kurikulární práce škol – Mgr. Radka Valentová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cs-CZ" dirty="0"/>
              <a:t>Diskuse a závěr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CA932B-39FD-B84A-D2C6-EEB6E3D0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16D9BE-509C-D14E-B68C-2B8DCB57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MAP IV ORP Jihlava, </a:t>
            </a:r>
            <a:r>
              <a:rPr lang="cs-CZ" dirty="0" err="1"/>
              <a:t>reg</a:t>
            </a:r>
            <a:r>
              <a:rPr lang="cs-CZ"/>
              <a:t>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F6E1FA-6EB2-7A02-5645-D534DDAA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1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A138CA5-6DE8-5F4B-B166-AB13FDFEF4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65" y="499111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F890BC-902E-7B14-A30B-A89215DBB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570" y="438786"/>
            <a:ext cx="567055" cy="42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74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ACCEB-0513-2F08-2BD1-9A43AA8EA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19EC1-78BA-0253-AA3A-47161A0C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3.8 – Místní akční plánování </a:t>
            </a:r>
            <a:r>
              <a:rPr lang="cs-CZ" sz="2000" b="1"/>
              <a:t>- Shrnutí</a:t>
            </a:r>
            <a:endParaRPr lang="cs-CZ" sz="2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7E1F9A-787C-629A-5136-82EB7AE35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3D9A7E-BC35-9AF0-425B-C636C8D0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14B4D6-C9B6-7EFA-36A6-85279941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343998-4A34-6965-2757-E8965576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10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6E43BAA6-C028-AEAF-B70B-783BB39BDB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F953E31-B62F-14E6-2290-6D1AA1068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98CD822-2682-184B-18A7-1994A74C53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442"/>
              </p:ext>
            </p:extLst>
          </p:nvPr>
        </p:nvGraphicFramePr>
        <p:xfrm>
          <a:off x="838200" y="1664811"/>
          <a:ext cx="981075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23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9DBAF-6ADF-562B-34EF-87974DE96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810C5-1B5B-6BC4-403F-73364F26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3.9 – Spolupráce s projektem IDZ (Integrovaný dlouhodobý záměr); KA 3.10 – spolupráce s </a:t>
            </a:r>
            <a:r>
              <a:rPr lang="cs-CZ" sz="2000" b="1" dirty="0" err="1"/>
              <a:t>IPs</a:t>
            </a:r>
            <a:r>
              <a:rPr lang="cs-CZ" sz="2000" b="1" dirty="0"/>
              <a:t> (Individuální projekty systémové)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9A42B-1428-F091-52AE-331602E8F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CE7908-7FB6-F529-8F2F-AD78F86A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724156-38C9-D2BA-5339-B4E6E97F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BFFE53-DCEB-C7B1-32AE-78E91A24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11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E496136C-4E57-B7DD-D7A4-6CBD310B73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743C1A4-11D5-1AEC-C9D6-BD036579E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4E56E35D-150F-9104-3D73-0EC91EE10982}"/>
              </a:ext>
            </a:extLst>
          </p:cNvPr>
          <p:cNvSpPr txBox="1">
            <a:spLocks/>
          </p:cNvSpPr>
          <p:nvPr/>
        </p:nvSpPr>
        <p:spPr>
          <a:xfrm>
            <a:off x="838200" y="1488800"/>
            <a:ext cx="10515600" cy="502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Účast na pravidelných setkání – cca 2x do roka</a:t>
            </a:r>
          </a:p>
          <a:p>
            <a:r>
              <a:rPr lang="cs-CZ" sz="1800" dirty="0"/>
              <a:t>Účast na jednáních ŘV MAP IV</a:t>
            </a:r>
          </a:p>
          <a:p>
            <a:r>
              <a:rPr lang="cs-CZ" sz="1800" dirty="0"/>
              <a:t>Společná realizace školení k novým RVP (srpen 2025)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5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07764-FFC3-3C6F-A25A-1F850599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553"/>
            <a:ext cx="10515600" cy="539517"/>
          </a:xfrm>
        </p:spPr>
        <p:txBody>
          <a:bodyPr>
            <a:normAutofit fontScale="90000"/>
          </a:bodyPr>
          <a:lstStyle/>
          <a:p>
            <a:r>
              <a:rPr lang="cs-CZ" sz="2000" b="1" dirty="0">
                <a:latin typeface="+mn-lt"/>
              </a:rPr>
              <a:t>KA 4.1 - Pracovní dílna se zaměřením na podporu komunikačních kompetencí v předškolním věku (pro pedagogy a asistenty p. MŠ a ZŠ)</a:t>
            </a:r>
            <a:endParaRPr lang="cs-CZ" sz="20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92CD5-6540-61D7-DAFC-B7FD278F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070"/>
            <a:ext cx="10515600" cy="502689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Mgr. Martina Křivková, Nikola Křivková, Mgr. Marie Divišová</a:t>
            </a:r>
          </a:p>
          <a:p>
            <a:r>
              <a:rPr lang="cs-CZ" dirty="0"/>
              <a:t>Pedagogičtí pracovníci získají náměty i materiál a spolupodílí se na tvorbě netradičních a konkrétních pomůcek podporující rozvoj řeči dětí v předškolním věku. </a:t>
            </a:r>
          </a:p>
          <a:p>
            <a:r>
              <a:rPr lang="cs-CZ" dirty="0"/>
              <a:t>První pomůcka vizualizuje psychomotorický a řečový vývoj dítěte od 3 – 6 let (postavy). </a:t>
            </a:r>
          </a:p>
          <a:p>
            <a:r>
              <a:rPr lang="cs-CZ" dirty="0"/>
              <a:t>Další pomůcka je na rozvoj zrakového vnímání </a:t>
            </a:r>
          </a:p>
          <a:p>
            <a:pPr marL="0" indent="0">
              <a:buNone/>
            </a:pPr>
            <a:r>
              <a:rPr lang="cs-CZ" dirty="0"/>
              <a:t>(plstěné desky s barevnými tvary), vyprávěcí techniky (krakatice).  </a:t>
            </a:r>
          </a:p>
          <a:p>
            <a:r>
              <a:rPr lang="cs-CZ" dirty="0"/>
              <a:t>Pomůcka pro rozvoj sluchového vnímání (paměť, pozornost, </a:t>
            </a:r>
          </a:p>
          <a:p>
            <a:pPr marL="0" indent="0">
              <a:buNone/>
            </a:pPr>
            <a:r>
              <a:rPr lang="cs-CZ" dirty="0"/>
              <a:t>diferenciace, a pro rozvoj v jednotlivých jazykových rovinách (Žába). </a:t>
            </a:r>
          </a:p>
          <a:p>
            <a:r>
              <a:rPr lang="cs-CZ" dirty="0"/>
              <a:t>Jsou využívány obrázky z pracovních listů: Logopedický deník a </a:t>
            </a:r>
          </a:p>
          <a:p>
            <a:pPr marL="0" indent="0">
              <a:buNone/>
            </a:pPr>
            <a:r>
              <a:rPr lang="cs-CZ" dirty="0"/>
              <a:t>Logopedická intervence 2 vzniklé </a:t>
            </a:r>
            <a:r>
              <a:rPr lang="cs-CZ" b="1" dirty="0"/>
              <a:t>v rámci projektu </a:t>
            </a:r>
          </a:p>
          <a:p>
            <a:pPr marL="0" indent="0">
              <a:buNone/>
            </a:pPr>
            <a:r>
              <a:rPr lang="cs-CZ" b="1" dirty="0"/>
              <a:t>"Kompetence v praxi". </a:t>
            </a:r>
          </a:p>
          <a:p>
            <a:r>
              <a:rPr lang="cs-CZ" dirty="0"/>
              <a:t>Konzultace ke kazuistikám zúčastněných pedagogických </a:t>
            </a:r>
          </a:p>
          <a:p>
            <a:pPr marL="0" indent="0">
              <a:buNone/>
            </a:pPr>
            <a:r>
              <a:rPr lang="cs-CZ" dirty="0"/>
              <a:t>pracovníků.</a:t>
            </a:r>
          </a:p>
          <a:p>
            <a:r>
              <a:rPr lang="cs-CZ" sz="3800" b="1" dirty="0">
                <a:solidFill>
                  <a:srgbClr val="FF0000"/>
                </a:solidFill>
              </a:rPr>
              <a:t>Absolvovalo: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800" b="1" dirty="0">
                <a:solidFill>
                  <a:srgbClr val="FF0000"/>
                </a:solidFill>
              </a:rPr>
              <a:t>36 MŠ/ZŠ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800" b="1" dirty="0">
                <a:solidFill>
                  <a:srgbClr val="FF0000"/>
                </a:solidFill>
              </a:rPr>
              <a:t>182 </a:t>
            </a:r>
            <a:r>
              <a:rPr lang="cs-CZ" sz="3800" b="1" dirty="0" err="1">
                <a:solidFill>
                  <a:srgbClr val="FF0000"/>
                </a:solidFill>
              </a:rPr>
              <a:t>ped</a:t>
            </a:r>
            <a:r>
              <a:rPr lang="cs-CZ" sz="3800" b="1" dirty="0">
                <a:solidFill>
                  <a:srgbClr val="FF0000"/>
                </a:solidFill>
              </a:rPr>
              <a:t>. pracovníků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4C5E7-5A78-6568-28E2-190F19A4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809A38-092E-2724-D19F-E9D93212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C7557-047F-BD59-6341-FA6F811F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12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C57FEAE-2700-65A7-23CC-DC1097B44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E720AA-3321-7FAD-605C-D00EB699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FBF9E7E-BBC1-1ED5-4FE3-489E3E33C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64" y="2318992"/>
            <a:ext cx="4672254" cy="346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5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07764-FFC3-3C6F-A25A-1F850599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554"/>
            <a:ext cx="10515600" cy="680918"/>
          </a:xfrm>
        </p:spPr>
        <p:txBody>
          <a:bodyPr>
            <a:normAutofit/>
          </a:bodyPr>
          <a:lstStyle/>
          <a:p>
            <a:r>
              <a:rPr lang="cs-CZ" sz="1800" b="1" dirty="0"/>
              <a:t>KA 4.2 -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Možnosti úprav učebních a pracovních materiálů a pomůcek pro potřeby žáků s SVP (pro pedagogy a asistenty p. ZŠ)</a:t>
            </a:r>
            <a:endParaRPr lang="cs-CZ" sz="1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92CD5-6540-61D7-DAFC-B7FD278F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72"/>
            <a:ext cx="10515600" cy="506487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Mgr. Ilona Dohnalová</a:t>
            </a:r>
          </a:p>
          <a:p>
            <a:r>
              <a:rPr lang="cs-CZ" dirty="0"/>
              <a:t>Základní pravidla úprav učebních materiálů ve vztahu k žákům se speciálními </a:t>
            </a:r>
          </a:p>
          <a:p>
            <a:pPr marL="0" indent="0">
              <a:buNone/>
            </a:pPr>
            <a:r>
              <a:rPr lang="cs-CZ" dirty="0"/>
              <a:t>vzdělávacími potřebami – jednoduché návody a spolupráce při úpravě pomůcek a </a:t>
            </a:r>
          </a:p>
          <a:p>
            <a:pPr marL="0" indent="0">
              <a:buNone/>
            </a:pPr>
            <a:r>
              <a:rPr lang="cs-CZ" dirty="0"/>
              <a:t>učebních materiálů dle potřeb účastníků.</a:t>
            </a:r>
          </a:p>
          <a:p>
            <a:r>
              <a:rPr lang="cs-CZ" dirty="0"/>
              <a:t>Pomůcky je nutné vytvářet ne s ohledem na postupný ročník, ale s </a:t>
            </a:r>
          </a:p>
          <a:p>
            <a:pPr marL="0" indent="0">
              <a:buNone/>
            </a:pPr>
            <a:r>
              <a:rPr lang="cs-CZ" dirty="0"/>
              <a:t>ohledem na úroveň vnímání a úroveň kognitivních dovedností dítěte.  </a:t>
            </a:r>
          </a:p>
          <a:p>
            <a:r>
              <a:rPr lang="cs-CZ" dirty="0"/>
              <a:t>Zpracování možné podoby následného testu na ověření vědomostí </a:t>
            </a:r>
          </a:p>
          <a:p>
            <a:pPr marL="0" indent="0">
              <a:buNone/>
            </a:pPr>
            <a:r>
              <a:rPr lang="cs-CZ" dirty="0"/>
              <a:t>k danému tématu.</a:t>
            </a:r>
          </a:p>
          <a:p>
            <a:r>
              <a:rPr lang="cs-CZ" dirty="0"/>
              <a:t>Následné sdílení zkušeností z praxe z využití vytvořené pomůcky.</a:t>
            </a:r>
          </a:p>
          <a:p>
            <a:pPr marL="0" indent="0">
              <a:buNone/>
            </a:pPr>
            <a:r>
              <a:rPr lang="cs-CZ" dirty="0"/>
              <a:t>Odkazy na metodiky: </a:t>
            </a:r>
          </a:p>
          <a:p>
            <a:r>
              <a:rPr lang="cs-CZ" dirty="0"/>
              <a:t>Metodická příručka pro rodiče a pedagogy se zaměřením na děti a žáky s PAS </a:t>
            </a:r>
          </a:p>
          <a:p>
            <a:pPr marL="0" indent="0">
              <a:buNone/>
            </a:pPr>
            <a:r>
              <a:rPr lang="cs-CZ" dirty="0"/>
              <a:t>(Projekt: SPC Jihlava – Evropské trendy ve vzdělávání, reg.č.:CZ.1.07/1.2.02/01.0007)</a:t>
            </a:r>
          </a:p>
          <a:p>
            <a:r>
              <a:rPr lang="cs-CZ" dirty="0"/>
              <a:t>Využití metodiky strukturovaného učení u klientů s PAS </a:t>
            </a:r>
          </a:p>
          <a:p>
            <a:pPr marL="0" indent="0">
              <a:buNone/>
            </a:pPr>
            <a:r>
              <a:rPr lang="cs-CZ" dirty="0"/>
              <a:t>(Projekt: SPC Jihlava – Kompetence v praxi, </a:t>
            </a:r>
            <a:r>
              <a:rPr lang="cs-CZ" dirty="0" err="1"/>
              <a:t>reg.č</a:t>
            </a:r>
            <a:r>
              <a:rPr lang="cs-CZ" dirty="0"/>
              <a:t>.: CZ.1.07/1.2.37/01.0007)</a:t>
            </a:r>
          </a:p>
          <a:p>
            <a:r>
              <a:rPr lang="cs-CZ" sz="4200" b="1" dirty="0">
                <a:solidFill>
                  <a:srgbClr val="FF0000"/>
                </a:solidFill>
              </a:rPr>
              <a:t>Absolvovalo: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200" b="1" dirty="0">
                <a:solidFill>
                  <a:srgbClr val="FF0000"/>
                </a:solidFill>
              </a:rPr>
              <a:t>16 škol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200" b="1" dirty="0">
                <a:solidFill>
                  <a:srgbClr val="FF0000"/>
                </a:solidFill>
              </a:rPr>
              <a:t>50 </a:t>
            </a:r>
            <a:r>
              <a:rPr lang="cs-CZ" sz="4200" b="1" dirty="0" err="1">
                <a:solidFill>
                  <a:srgbClr val="FF0000"/>
                </a:solidFill>
              </a:rPr>
              <a:t>ped</a:t>
            </a:r>
            <a:r>
              <a:rPr lang="cs-CZ" sz="4200" b="1" dirty="0">
                <a:solidFill>
                  <a:srgbClr val="FF0000"/>
                </a:solidFill>
              </a:rPr>
              <a:t>. pracovníků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4C5E7-5A78-6568-28E2-190F19A4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809A38-092E-2724-D19F-E9D93212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C7557-047F-BD59-6341-FA6F811F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13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C57FEAE-2700-65A7-23CC-DC1097B44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E720AA-3321-7FAD-605C-D00EB699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F8E17C0-5CB4-F4F1-D7BC-C4A6C2427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68" y="1547055"/>
            <a:ext cx="4151376" cy="45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8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07764-FFC3-3C6F-A25A-1F850599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01"/>
            <a:ext cx="10515600" cy="425450"/>
          </a:xfrm>
        </p:spPr>
        <p:txBody>
          <a:bodyPr>
            <a:noAutofit/>
          </a:bodyPr>
          <a:lstStyle/>
          <a:p>
            <a:r>
              <a:rPr lang="cs-CZ" sz="1800" b="1" dirty="0"/>
              <a:t>KA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4.3 - Konzultace a sdílení zkušeností náročného chování dětí v MŠ (pro pedagogy a asistenty p.)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92CD5-6540-61D7-DAFC-B7FD278F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551"/>
            <a:ext cx="10515600" cy="4940412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Mgr. Alena Mácová</a:t>
            </a:r>
          </a:p>
          <a:p>
            <a:r>
              <a:rPr lang="cs-CZ" dirty="0"/>
              <a:t>Seznámení s pomůckami, hrami a knihami k posilování socio-emočních kompetencí dětí, budování pozitivních vazeb mezi dětmi.</a:t>
            </a:r>
          </a:p>
          <a:p>
            <a:r>
              <a:rPr lang="cs-CZ" dirty="0"/>
              <a:t>Konkrétní tipy, jak postupovat s dítětem a </a:t>
            </a:r>
          </a:p>
          <a:p>
            <a:pPr marL="0" indent="0">
              <a:buNone/>
            </a:pPr>
            <a:r>
              <a:rPr lang="cs-CZ" dirty="0"/>
              <a:t>jeho náročným chováním, bezpečnost, </a:t>
            </a:r>
          </a:p>
          <a:p>
            <a:pPr marL="0" indent="0">
              <a:buNone/>
            </a:pPr>
            <a:r>
              <a:rPr lang="cs-CZ" dirty="0"/>
              <a:t>ideální postup vůči rodině.</a:t>
            </a:r>
          </a:p>
          <a:p>
            <a:r>
              <a:rPr lang="cs-CZ" dirty="0"/>
              <a:t>PLPP, systém PPP a SPC, kam rodiče nasměrovat. </a:t>
            </a:r>
          </a:p>
          <a:p>
            <a:r>
              <a:rPr lang="cs-CZ" dirty="0"/>
              <a:t>Zápis a komunikace s rodičem, které má dítě s </a:t>
            </a:r>
          </a:p>
          <a:p>
            <a:pPr marL="0" indent="0">
              <a:buNone/>
            </a:pPr>
            <a:r>
              <a:rPr lang="cs-CZ" dirty="0"/>
              <a:t>náročným chováním.</a:t>
            </a:r>
          </a:p>
          <a:p>
            <a:r>
              <a:rPr lang="cs-CZ" dirty="0"/>
              <a:t>Jak s takovým dítětem pracovat, ochránit </a:t>
            </a:r>
          </a:p>
          <a:p>
            <a:pPr marL="0" indent="0">
              <a:buNone/>
            </a:pPr>
            <a:r>
              <a:rPr lang="cs-CZ" dirty="0"/>
              <a:t>ostatní děti a jak komunikovat s ostatními rodiči.</a:t>
            </a:r>
          </a:p>
          <a:p>
            <a:r>
              <a:rPr lang="cs-CZ" dirty="0"/>
              <a:t>Dlouhodobý plán, jak vytvořit pozitivní klima třídy, </a:t>
            </a:r>
          </a:p>
          <a:p>
            <a:pPr marL="0" indent="0">
              <a:buNone/>
            </a:pPr>
            <a:r>
              <a:rPr lang="cs-CZ" dirty="0"/>
              <a:t>co je agrese, jak s ní pracovat, emoce.</a:t>
            </a:r>
          </a:p>
          <a:p>
            <a:r>
              <a:rPr lang="cs-CZ" dirty="0"/>
              <a:t>Jaká komunikace je žádoucí mezi MŠ a třídními učiteli </a:t>
            </a:r>
          </a:p>
          <a:p>
            <a:pPr marL="0" indent="0">
              <a:buNone/>
            </a:pPr>
            <a:r>
              <a:rPr lang="cs-CZ" dirty="0"/>
              <a:t>budoucích 1. tříd.</a:t>
            </a:r>
          </a:p>
          <a:p>
            <a:r>
              <a:rPr lang="cs-CZ" sz="3600" b="1" dirty="0">
                <a:solidFill>
                  <a:srgbClr val="FF0000"/>
                </a:solidFill>
              </a:rPr>
              <a:t>Absolvovalo: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600" b="1" dirty="0">
                <a:solidFill>
                  <a:srgbClr val="FF0000"/>
                </a:solidFill>
              </a:rPr>
              <a:t>27 MŠ/ZŠ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600" b="1" dirty="0">
                <a:solidFill>
                  <a:srgbClr val="FF0000"/>
                </a:solidFill>
              </a:rPr>
              <a:t>205 </a:t>
            </a:r>
            <a:r>
              <a:rPr lang="cs-CZ" sz="3600" b="1" dirty="0" err="1">
                <a:solidFill>
                  <a:srgbClr val="FF0000"/>
                </a:solidFill>
              </a:rPr>
              <a:t>ped</a:t>
            </a:r>
            <a:r>
              <a:rPr lang="cs-CZ" sz="3600" b="1" dirty="0">
                <a:solidFill>
                  <a:srgbClr val="FF0000"/>
                </a:solidFill>
              </a:rPr>
              <a:t>. pracovníků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4C5E7-5A78-6568-28E2-190F19A4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809A38-092E-2724-D19F-E9D93212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C7557-047F-BD59-6341-FA6F811F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14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C57FEAE-2700-65A7-23CC-DC1097B44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E720AA-3321-7FAD-605C-D00EB699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F08BD35-61BC-A805-1EF8-5DCD31693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61" y="1895523"/>
            <a:ext cx="5541264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5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07764-FFC3-3C6F-A25A-1F850599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940"/>
            <a:ext cx="10515600" cy="708922"/>
          </a:xfrm>
        </p:spPr>
        <p:txBody>
          <a:bodyPr>
            <a:normAutofit/>
          </a:bodyPr>
          <a:lstStyle/>
          <a:p>
            <a:r>
              <a:rPr lang="cs-CZ" sz="1800" b="1" dirty="0"/>
              <a:t>KA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4.4 - Využívání výtvarných, literárních a dalších expresivních technik pro práci s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wellbeingem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dětí a žáků (pro děti MŠ a mladší žáky ZŠ)</a:t>
            </a:r>
            <a:endParaRPr lang="cs-CZ" sz="1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92CD5-6540-61D7-DAFC-B7FD278F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862"/>
            <a:ext cx="10515600" cy="4678101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Mgr. Michaela Sochorová</a:t>
            </a:r>
          </a:p>
          <a:p>
            <a:r>
              <a:rPr lang="cs-CZ" dirty="0"/>
              <a:t>Pracovní dílny pro děti MŠ a žáky 1. a 2. ročníků ZŠ.</a:t>
            </a:r>
          </a:p>
          <a:p>
            <a:r>
              <a:rPr lang="cs-CZ" dirty="0"/>
              <a:t>Propojování výtvarné tvorby zejména s vyprávěním příběhů, které v </a:t>
            </a:r>
          </a:p>
          <a:p>
            <a:pPr marL="0" indent="0">
              <a:buNone/>
            </a:pPr>
            <a:r>
              <a:rPr lang="cs-CZ" dirty="0"/>
              <a:t>sobě nesou důležitá poselství a hodnoty.</a:t>
            </a:r>
          </a:p>
          <a:p>
            <a:r>
              <a:rPr lang="cs-CZ" dirty="0"/>
              <a:t>Cílem aktivity je především zvyšování spokojenosti dětí</a:t>
            </a:r>
          </a:p>
          <a:p>
            <a:pPr marL="0" indent="0">
              <a:buNone/>
            </a:pPr>
            <a:r>
              <a:rPr lang="cs-CZ" dirty="0"/>
              <a:t>a žáků v prostředí školy, podpora navazování funkčních a </a:t>
            </a:r>
          </a:p>
          <a:p>
            <a:pPr marL="0" indent="0">
              <a:buNone/>
            </a:pPr>
            <a:r>
              <a:rPr lang="cs-CZ" dirty="0"/>
              <a:t>podpůrných vztahů mezi vrstevníky.</a:t>
            </a:r>
          </a:p>
          <a:p>
            <a:r>
              <a:rPr lang="cs-CZ" dirty="0"/>
              <a:t>Využívány jsou expresivní techniky v návaznosti na metodiky:</a:t>
            </a:r>
          </a:p>
          <a:p>
            <a:pPr marL="0" indent="0">
              <a:buNone/>
            </a:pPr>
            <a:r>
              <a:rPr lang="cs-CZ" dirty="0"/>
              <a:t>BcA. Marie </a:t>
            </a:r>
            <a:r>
              <a:rPr lang="cs-CZ" dirty="0" err="1"/>
              <a:t>Hlávová</a:t>
            </a:r>
            <a:r>
              <a:rPr lang="cs-CZ" dirty="0"/>
              <a:t>, Herní terapie; Mgr. Dagmar </a:t>
            </a:r>
            <a:r>
              <a:rPr lang="cs-CZ" dirty="0" err="1"/>
              <a:t>Timm</a:t>
            </a:r>
            <a:r>
              <a:rPr lang="cs-CZ" dirty="0"/>
              <a:t>, Mobiliář </a:t>
            </a:r>
          </a:p>
          <a:p>
            <a:pPr marL="0" indent="0">
              <a:buNone/>
            </a:pPr>
            <a:r>
              <a:rPr lang="cs-CZ" dirty="0"/>
              <a:t>nápadů pro práci s dětmi se speciálními vzdělávacími potřebami; </a:t>
            </a:r>
          </a:p>
          <a:p>
            <a:pPr marL="0" indent="0">
              <a:buNone/>
            </a:pPr>
            <a:r>
              <a:rPr lang="cs-CZ" dirty="0"/>
              <a:t>Mgr. Dagmar Zelená, Malování bez štětce. </a:t>
            </a:r>
          </a:p>
          <a:p>
            <a:r>
              <a:rPr lang="cs-CZ" sz="3600" b="1" dirty="0">
                <a:solidFill>
                  <a:srgbClr val="FF0000"/>
                </a:solidFill>
              </a:rPr>
              <a:t>Absolvovalo: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600" b="1" dirty="0">
                <a:solidFill>
                  <a:srgbClr val="FF0000"/>
                </a:solidFill>
              </a:rPr>
              <a:t>25 škol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600" b="1" dirty="0">
                <a:solidFill>
                  <a:srgbClr val="FF0000"/>
                </a:solidFill>
              </a:rPr>
              <a:t>133 dětí (zatím není konečné)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4C5E7-5A78-6568-28E2-190F19A4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809A38-092E-2724-D19F-E9D93212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C7557-047F-BD59-6341-FA6F811F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15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C57FEAE-2700-65A7-23CC-DC1097B44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E720AA-3321-7FAD-605C-D00EB699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D7569C5-3614-A823-6D27-1CAD6E7C8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92" y="1159022"/>
            <a:ext cx="3694176" cy="49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7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07764-FFC3-3C6F-A25A-1F850599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554"/>
            <a:ext cx="10515600" cy="605558"/>
          </a:xfrm>
        </p:spPr>
        <p:txBody>
          <a:bodyPr>
            <a:normAutofit/>
          </a:bodyPr>
          <a:lstStyle/>
          <a:p>
            <a:r>
              <a:rPr lang="cs-CZ" sz="1800" b="1" dirty="0"/>
              <a:t>KA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4.5 - Podpora pedagogických pracovníků v oblasti kurikulárních a legislativních změn a jejich aplikace (pro pedagogy MŠ a ZŠ)</a:t>
            </a:r>
            <a:endParaRPr lang="cs-CZ" sz="1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92CD5-6540-61D7-DAFC-B7FD278F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498"/>
            <a:ext cx="10515600" cy="4781465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Mgr. Leona Šímová</a:t>
            </a:r>
          </a:p>
          <a:p>
            <a:r>
              <a:rPr lang="cs-CZ" dirty="0"/>
              <a:t>Seznámení s přehledem platné školské legislativy (zákony, vyhlášky a nařízení vlády), vysvětlení pojmu kurikulum a uvedením zásadních bodů kurikulární reformy.</a:t>
            </a:r>
          </a:p>
          <a:p>
            <a:r>
              <a:rPr lang="cs-CZ" dirty="0"/>
              <a:t>Sdílení zkušeností při vzdělávání a </a:t>
            </a:r>
          </a:p>
          <a:p>
            <a:pPr marL="0" indent="0">
              <a:buNone/>
            </a:pPr>
            <a:r>
              <a:rPr lang="cs-CZ" dirty="0"/>
              <a:t>výchově dětí se speciálně vzdělávacími </a:t>
            </a:r>
          </a:p>
          <a:p>
            <a:pPr marL="0" indent="0">
              <a:buNone/>
            </a:pPr>
            <a:r>
              <a:rPr lang="cs-CZ" dirty="0"/>
              <a:t>potřebami v mateřské a základní škole, se </a:t>
            </a:r>
          </a:p>
          <a:p>
            <a:pPr marL="0" indent="0">
              <a:buNone/>
            </a:pPr>
            <a:r>
              <a:rPr lang="cs-CZ" dirty="0"/>
              <a:t>způsoby nastavení podpory, včetně využití </a:t>
            </a:r>
          </a:p>
          <a:p>
            <a:pPr marL="0" indent="0">
              <a:buNone/>
            </a:pPr>
            <a:r>
              <a:rPr lang="cs-CZ" dirty="0"/>
              <a:t>personální podpory asistenta pedagoga. </a:t>
            </a:r>
          </a:p>
          <a:p>
            <a:r>
              <a:rPr lang="cs-CZ" dirty="0"/>
              <a:t>Základní principy inkluzivního školství, rozdíly ve </a:t>
            </a:r>
          </a:p>
          <a:p>
            <a:pPr marL="0" indent="0">
              <a:buNone/>
            </a:pPr>
            <a:r>
              <a:rPr lang="cs-CZ" dirty="0"/>
              <a:t>školství před a po novele školského zákona (2016).</a:t>
            </a:r>
          </a:p>
          <a:p>
            <a:r>
              <a:rPr lang="cs-CZ" dirty="0"/>
              <a:t>Vzdělávání žáků cizinců. </a:t>
            </a:r>
          </a:p>
          <a:p>
            <a:r>
              <a:rPr lang="cs-CZ" dirty="0"/>
              <a:t>Individuální konzultace.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Absolvovalo: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rgbClr val="FF0000"/>
                </a:solidFill>
              </a:rPr>
              <a:t>31 MŠ/ZŠ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rgbClr val="FF0000"/>
                </a:solidFill>
              </a:rPr>
              <a:t>229 pedagogů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4C5E7-5A78-6568-28E2-190F19A4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809A38-092E-2724-D19F-E9D93212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C7557-047F-BD59-6341-FA6F811F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16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C57FEAE-2700-65A7-23CC-DC1097B44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E720AA-3321-7FAD-605C-D00EB699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E633287-DED4-CDE7-62E4-BC5210ECE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2234"/>
            <a:ext cx="5096256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9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07764-FFC3-3C6F-A25A-1F850599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697"/>
            <a:ext cx="10515600" cy="708985"/>
          </a:xfrm>
        </p:spPr>
        <p:txBody>
          <a:bodyPr>
            <a:normAutofit/>
          </a:bodyPr>
          <a:lstStyle/>
          <a:p>
            <a:r>
              <a:rPr lang="cs-CZ" sz="1800" b="1" dirty="0"/>
              <a:t>KA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4.6 - Podpora a vzájemné sdílení ŠPP, výchovných poradců, případně metodiků prevence ZŠ (pro pedagogy a asistenty p. v ZŠ a MŠ)</a:t>
            </a:r>
            <a:endParaRPr lang="cs-CZ" sz="1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92CD5-6540-61D7-DAFC-B7FD278F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816"/>
            <a:ext cx="10917025" cy="50810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cs-CZ" sz="2400" dirty="0"/>
              <a:t>Mgr. Jana Svěráková, Mgr. Josef Láznička </a:t>
            </a:r>
          </a:p>
          <a:p>
            <a:r>
              <a:rPr lang="cs-CZ" sz="2400" dirty="0"/>
              <a:t>Osvěta ŠPP a zájemců z řad pedagogů ZŠ </a:t>
            </a:r>
          </a:p>
          <a:p>
            <a:pPr marL="0" indent="0">
              <a:buNone/>
            </a:pPr>
            <a:r>
              <a:rPr lang="cs-CZ" sz="2400" dirty="0"/>
              <a:t>ohledně příčin vzniku problémového </a:t>
            </a:r>
          </a:p>
          <a:p>
            <a:pPr marL="0" indent="0">
              <a:buNone/>
            </a:pPr>
            <a:r>
              <a:rPr lang="cs-CZ" sz="2400" dirty="0"/>
              <a:t>chování a podpora při jeho řešení. </a:t>
            </a:r>
          </a:p>
          <a:p>
            <a:r>
              <a:rPr lang="cs-CZ" sz="2400" dirty="0"/>
              <a:t>Praktické ukázky řešení problémového </a:t>
            </a:r>
          </a:p>
          <a:p>
            <a:pPr marL="0" indent="0">
              <a:buNone/>
            </a:pPr>
            <a:r>
              <a:rPr lang="cs-CZ" sz="2400" dirty="0"/>
              <a:t>chování.</a:t>
            </a:r>
          </a:p>
          <a:p>
            <a:r>
              <a:rPr lang="cs-CZ" sz="2400" dirty="0"/>
              <a:t>Soubor vzorových dokumentů (IVP, </a:t>
            </a:r>
            <a:r>
              <a:rPr lang="cs-CZ" sz="2400" dirty="0" err="1"/>
              <a:t>IVýP</a:t>
            </a:r>
            <a:r>
              <a:rPr lang="cs-CZ" sz="2400" dirty="0"/>
              <a:t>, </a:t>
            </a:r>
          </a:p>
          <a:p>
            <a:pPr marL="0" indent="0">
              <a:buNone/>
            </a:pPr>
            <a:r>
              <a:rPr lang="cs-CZ" sz="2400" dirty="0"/>
              <a:t>krizový plán). </a:t>
            </a:r>
          </a:p>
          <a:p>
            <a:r>
              <a:rPr lang="cs-CZ" sz="2400" dirty="0"/>
              <a:t>Konzultace zaměřené na konkrétní kazuistiky </a:t>
            </a:r>
          </a:p>
          <a:p>
            <a:pPr marL="0" indent="0">
              <a:buNone/>
            </a:pPr>
            <a:r>
              <a:rPr lang="cs-CZ" sz="2400" dirty="0"/>
              <a:t>žáků školy s nabídkou možné metody práce s </a:t>
            </a:r>
          </a:p>
          <a:p>
            <a:pPr marL="0" indent="0">
              <a:buNone/>
            </a:pPr>
            <a:r>
              <a:rPr lang="cs-CZ" sz="2400" dirty="0"/>
              <a:t>těmito dětmi a postupy řešení v krizových situacích.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Absolvovalo: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25 MŠ/ZŠ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206 </a:t>
            </a:r>
            <a:r>
              <a:rPr lang="cs-CZ" b="1" dirty="0" err="1">
                <a:solidFill>
                  <a:srgbClr val="FF0000"/>
                </a:solidFill>
              </a:rPr>
              <a:t>ped</a:t>
            </a:r>
            <a:r>
              <a:rPr lang="cs-CZ" b="1" dirty="0">
                <a:solidFill>
                  <a:srgbClr val="FF0000"/>
                </a:solidFill>
              </a:rPr>
              <a:t>. pracovníků (není konečné číslo)</a:t>
            </a:r>
          </a:p>
          <a:p>
            <a:endParaRPr lang="cs-CZ" sz="2400" dirty="0"/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cs-CZ" sz="2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4C5E7-5A78-6568-28E2-190F19A4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809A38-092E-2724-D19F-E9D93212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MAP IV ORP Jihlava, </a:t>
            </a:r>
            <a:r>
              <a:rPr lang="cs-CZ" dirty="0" err="1"/>
              <a:t>reg</a:t>
            </a:r>
            <a:r>
              <a:rPr lang="cs-CZ" dirty="0"/>
              <a:t>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C7557-047F-BD59-6341-FA6F811F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17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C57FEAE-2700-65A7-23CC-DC1097B44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E720AA-3321-7FAD-605C-D00EB699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0C8F8C4-AB50-8339-AE9D-477F26F7B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12" y="1077508"/>
            <a:ext cx="528523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23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07764-FFC3-3C6F-A25A-1F850599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KA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4.7 - Skupinová podpora pedagogických pracovníků MŠ a ZŠ s akcentem na zapojení asistentů pedagoga (pro pedagogy a asistenty p. v ZŠ a MŠ)</a:t>
            </a:r>
            <a:endParaRPr lang="cs-CZ" sz="1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92CD5-6540-61D7-DAFC-B7FD278F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507885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Mgr. Jana </a:t>
            </a:r>
            <a:r>
              <a:rPr lang="cs-CZ" dirty="0" err="1"/>
              <a:t>Rittichová</a:t>
            </a:r>
            <a:r>
              <a:rPr lang="cs-CZ" dirty="0"/>
              <a:t>, PhDr. Ljubica Váchová Nováková</a:t>
            </a:r>
          </a:p>
          <a:p>
            <a:r>
              <a:rPr lang="cs-CZ" dirty="0"/>
              <a:t>Seznámení s motivačními přístupy podle osobnostní </a:t>
            </a:r>
          </a:p>
          <a:p>
            <a:pPr marL="0" indent="0">
              <a:buNone/>
            </a:pPr>
            <a:r>
              <a:rPr lang="cs-CZ" dirty="0"/>
              <a:t>typologie s akcentem na rodiče, děti a pedagogické </a:t>
            </a:r>
          </a:p>
          <a:p>
            <a:pPr marL="0" indent="0">
              <a:buNone/>
            </a:pPr>
            <a:r>
              <a:rPr lang="cs-CZ" dirty="0"/>
              <a:t>pracovníky, s podpůrným prostředím v rámci školy, </a:t>
            </a:r>
          </a:p>
          <a:p>
            <a:pPr marL="0" indent="0">
              <a:buNone/>
            </a:pPr>
            <a:r>
              <a:rPr lang="cs-CZ" dirty="0"/>
              <a:t>s poruchami smyslového vnímání, které ovlivňují schopnost</a:t>
            </a:r>
          </a:p>
          <a:p>
            <a:pPr marL="0" indent="0">
              <a:buNone/>
            </a:pPr>
            <a:r>
              <a:rPr lang="cs-CZ" dirty="0"/>
              <a:t>učení.</a:t>
            </a:r>
          </a:p>
          <a:p>
            <a:r>
              <a:rPr lang="cs-CZ" dirty="0"/>
              <a:t>Využití zón ve třídách a možnost komunikace s </a:t>
            </a:r>
          </a:p>
          <a:p>
            <a:pPr marL="0" indent="0">
              <a:buNone/>
            </a:pPr>
            <a:r>
              <a:rPr lang="cs-CZ" dirty="0"/>
              <a:t>rodiči dětí se zdravotním postižením.</a:t>
            </a:r>
          </a:p>
          <a:p>
            <a:r>
              <a:rPr lang="cs-CZ" dirty="0"/>
              <a:t>Prvky senzomotorické stimulace – podpora senzorické </a:t>
            </a:r>
          </a:p>
          <a:p>
            <a:pPr marL="0" indent="0">
              <a:buNone/>
            </a:pPr>
            <a:r>
              <a:rPr lang="cs-CZ" dirty="0"/>
              <a:t>integrace ve třídě.</a:t>
            </a:r>
          </a:p>
          <a:p>
            <a:r>
              <a:rPr lang="cs-CZ" dirty="0"/>
              <a:t>Pomůcky, které lze využít při poruchách smyslového </a:t>
            </a:r>
          </a:p>
          <a:p>
            <a:pPr marL="0" indent="0">
              <a:buNone/>
            </a:pPr>
            <a:r>
              <a:rPr lang="cs-CZ" dirty="0"/>
              <a:t>vnímání. </a:t>
            </a:r>
          </a:p>
          <a:p>
            <a:r>
              <a:rPr lang="cs-CZ" dirty="0"/>
              <a:t>Konzultace zaměřená na konkrétní kazuistiky žáků, u kterých </a:t>
            </a:r>
          </a:p>
          <a:p>
            <a:pPr marL="0" indent="0">
              <a:buNone/>
            </a:pPr>
            <a:r>
              <a:rPr lang="cs-CZ" dirty="0"/>
              <a:t>AP pracují.</a:t>
            </a:r>
          </a:p>
          <a:p>
            <a:r>
              <a:rPr lang="cs-CZ" sz="3600" b="1" dirty="0">
                <a:solidFill>
                  <a:srgbClr val="FF0000"/>
                </a:solidFill>
              </a:rPr>
              <a:t>Absolvovalo: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600" b="1" dirty="0">
                <a:solidFill>
                  <a:srgbClr val="FF0000"/>
                </a:solidFill>
              </a:rPr>
              <a:t>28 MŠ/ZŠ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600" b="1" dirty="0">
                <a:solidFill>
                  <a:srgbClr val="FF0000"/>
                </a:solidFill>
              </a:rPr>
              <a:t>217 </a:t>
            </a:r>
            <a:r>
              <a:rPr lang="cs-CZ" sz="3600" b="1" dirty="0" err="1">
                <a:solidFill>
                  <a:srgbClr val="FF0000"/>
                </a:solidFill>
              </a:rPr>
              <a:t>ped</a:t>
            </a:r>
            <a:r>
              <a:rPr lang="cs-CZ" sz="3600" b="1" dirty="0">
                <a:solidFill>
                  <a:srgbClr val="FF0000"/>
                </a:solidFill>
              </a:rPr>
              <a:t>. pracovníků (zatím není konečné)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4C5E7-5A78-6568-28E2-190F19A4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809A38-092E-2724-D19F-E9D93212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C7557-047F-BD59-6341-FA6F811F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18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C57FEAE-2700-65A7-23CC-DC1097B44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E720AA-3321-7FAD-605C-D00EB699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6C47929-35F3-94A6-EFD3-E826921A6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91" y="1719835"/>
            <a:ext cx="48101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5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3E8A9-E4D2-E9A9-7B65-17AC3E033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46341-296F-3129-A9C9-A11C6A6D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KA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4.8 - Prevence neuváženého chování na internetu - co je to internet? (děti MŠ a mladší žáci ZŠ, pro pedagogy a asistenty p.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MŠ a ZŠ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F3D93-3EC7-5F2E-E84E-3201239EF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5078854"/>
          </a:xfrm>
        </p:spPr>
        <p:txBody>
          <a:bodyPr>
            <a:noAutofit/>
          </a:bodyPr>
          <a:lstStyle/>
          <a:p>
            <a:r>
              <a:rPr lang="cs-CZ" sz="2000" dirty="0"/>
              <a:t>Pavla Čechová</a:t>
            </a:r>
          </a:p>
          <a:p>
            <a:r>
              <a:rPr lang="cs-CZ" sz="2000" dirty="0"/>
              <a:t>Hravou formou seznámit </a:t>
            </a:r>
          </a:p>
          <a:p>
            <a:pPr marL="0" indent="0">
              <a:buNone/>
            </a:pPr>
            <a:r>
              <a:rPr lang="cs-CZ" sz="2000" dirty="0"/>
              <a:t>děti s prostředím internetu, </a:t>
            </a:r>
          </a:p>
          <a:p>
            <a:pPr marL="0" indent="0">
              <a:buNone/>
            </a:pPr>
            <a:r>
              <a:rPr lang="cs-CZ" sz="2000" dirty="0"/>
              <a:t>jeho příležitostmi i hrozbami,</a:t>
            </a:r>
          </a:p>
          <a:p>
            <a:pPr marL="0" indent="0">
              <a:buNone/>
            </a:pPr>
            <a:r>
              <a:rPr lang="cs-CZ" sz="2000" dirty="0"/>
              <a:t>bez použití elektronických </a:t>
            </a:r>
          </a:p>
          <a:p>
            <a:pPr marL="0" indent="0">
              <a:buNone/>
            </a:pPr>
            <a:r>
              <a:rPr lang="cs-CZ" sz="2000" dirty="0"/>
              <a:t>zařízení (využívání obrázků, </a:t>
            </a:r>
          </a:p>
          <a:p>
            <a:pPr marL="0" indent="0">
              <a:buNone/>
            </a:pPr>
            <a:r>
              <a:rPr lang="cs-CZ" sz="2000" dirty="0"/>
              <a:t>tunelu, provázků, atd.)</a:t>
            </a:r>
          </a:p>
          <a:p>
            <a:r>
              <a:rPr lang="cs-CZ" sz="2000" dirty="0"/>
              <a:t>Konzultace s pedagogy pro</a:t>
            </a:r>
          </a:p>
          <a:p>
            <a:pPr marL="0" indent="0">
              <a:buNone/>
            </a:pPr>
            <a:r>
              <a:rPr lang="cs-CZ" sz="2000" dirty="0"/>
              <a:t>další využití pomůcek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Absolvovalo: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20 MŠ/ZŠ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625 dětí a žáků, 51 pedagogů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0FB3EA-01F0-AD1B-70B8-B7A2FB48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252DB8-FDED-FD7E-B276-E73F0F54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MAP IV ORP Jihlava, </a:t>
            </a:r>
            <a:r>
              <a:rPr lang="cs-CZ" dirty="0" err="1"/>
              <a:t>reg</a:t>
            </a:r>
            <a:r>
              <a:rPr lang="cs-CZ" dirty="0"/>
              <a:t>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73C68E-9422-FDBC-A4C3-362D6ACE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19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6FE2DD9E-BBF8-5A02-1CB9-625CD9A053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792E752-F2E5-EB16-FD89-874D62D37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B2611D9-5899-70A7-35FA-ADF3B1D1A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76" y="1690688"/>
            <a:ext cx="6154248" cy="40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0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07764-FFC3-3C6F-A25A-1F850599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 o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92CD5-6540-61D7-DAFC-B7FD278F2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MAP IV ORP Jihlava, </a:t>
            </a:r>
            <a:r>
              <a:rPr lang="cs-CZ" dirty="0" err="1"/>
              <a:t>reg</a:t>
            </a:r>
            <a:r>
              <a:rPr lang="cs-CZ" dirty="0"/>
              <a:t>. č. CZ.02.02.XX/00/23_017/0008571</a:t>
            </a:r>
          </a:p>
          <a:p>
            <a:r>
              <a:rPr lang="cs-CZ" dirty="0"/>
              <a:t>Realizace: 1. 6. 2024 – 31. 12. 2025</a:t>
            </a:r>
          </a:p>
          <a:p>
            <a:r>
              <a:rPr lang="cs-CZ" dirty="0"/>
              <a:t>Počet zapojených subjektů: 54 (78 IZO)</a:t>
            </a:r>
          </a:p>
          <a:p>
            <a:r>
              <a:rPr lang="cs-CZ" dirty="0"/>
              <a:t>Alokace: Kč 9 498 918,02</a:t>
            </a:r>
          </a:p>
          <a:p>
            <a:r>
              <a:rPr lang="cs-CZ" dirty="0"/>
              <a:t>Žadatel: Místní akční skupina </a:t>
            </a:r>
            <a:r>
              <a:rPr lang="cs-CZ" dirty="0" err="1"/>
              <a:t>Třešťsko</a:t>
            </a:r>
            <a:r>
              <a:rPr lang="cs-CZ" dirty="0"/>
              <a:t>, o.p.s.</a:t>
            </a:r>
          </a:p>
          <a:p>
            <a:r>
              <a:rPr lang="cs-CZ" dirty="0"/>
              <a:t>Partneři s finančním příspěvkem: MAS LEADER – </a:t>
            </a:r>
            <a:r>
              <a:rPr lang="cs-CZ" dirty="0" err="1"/>
              <a:t>Loucko</a:t>
            </a:r>
            <a:r>
              <a:rPr lang="cs-CZ" dirty="0"/>
              <a:t>, </a:t>
            </a:r>
            <a:r>
              <a:rPr lang="cs-CZ" dirty="0" err="1"/>
              <a:t>z.s</a:t>
            </a:r>
            <a:r>
              <a:rPr lang="cs-CZ" dirty="0"/>
              <a:t>., MAS Českomoravské pomezí, o.p.s., statutární město Jihlava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4C5E7-5A78-6568-28E2-190F19A4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809A38-092E-2724-D19F-E9D93212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MAP IV ORP Jihlava, </a:t>
            </a:r>
            <a:r>
              <a:rPr lang="cs-CZ" dirty="0" err="1"/>
              <a:t>reg</a:t>
            </a:r>
            <a:r>
              <a:rPr lang="cs-CZ" dirty="0"/>
              <a:t>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C7557-047F-BD59-6341-FA6F811F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2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C57FEAE-2700-65A7-23CC-DC1097B44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E720AA-3321-7FAD-605C-D00EB699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18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53EA7-7448-DC7D-001B-0E72455EA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A2844-5DD8-4A24-A1F6-F6FAD732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615"/>
            <a:ext cx="10515600" cy="1325563"/>
          </a:xfrm>
        </p:spPr>
        <p:txBody>
          <a:bodyPr>
            <a:normAutofit/>
          </a:bodyPr>
          <a:lstStyle/>
          <a:p>
            <a:r>
              <a:rPr lang="cs-CZ" sz="1800" b="1" dirty="0"/>
              <a:t>KA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4.9 - Rozvoj týmové spolupráce v MŠ a ZŠ, sdílení zkušeností, znalostí a budování kultury učících se organizací</a:t>
            </a:r>
            <a:endParaRPr lang="cs-CZ" sz="1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77D8F1-8FC1-8C27-E42A-996E0725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5299"/>
            <a:ext cx="10515600" cy="4277576"/>
          </a:xfrm>
        </p:spPr>
        <p:txBody>
          <a:bodyPr>
            <a:normAutofit/>
          </a:bodyPr>
          <a:lstStyle/>
          <a:p>
            <a:r>
              <a:rPr lang="cs-CZ" sz="2000" dirty="0"/>
              <a:t>Mgr. Martina Přibylová, Mgr. Daniel Forman</a:t>
            </a:r>
          </a:p>
          <a:p>
            <a:r>
              <a:rPr lang="cs-CZ" sz="2000" dirty="0"/>
              <a:t>Stmelení kolektivu, </a:t>
            </a:r>
            <a:r>
              <a:rPr lang="cs-CZ" sz="2000" dirty="0" err="1"/>
              <a:t>wellbeing</a:t>
            </a:r>
            <a:r>
              <a:rPr lang="cs-CZ" sz="2000" dirty="0"/>
              <a:t> pedagogických i nepedagogických pracovníků</a:t>
            </a:r>
          </a:p>
          <a:p>
            <a:r>
              <a:rPr lang="cs-CZ" sz="2000" dirty="0"/>
              <a:t>Skupinové sdílení, reflexe a řešení případu začleňování žáka prvního stupně do kolektivu, koordinace v řízení mezi ředitelem/</a:t>
            </a:r>
            <a:r>
              <a:rPr lang="cs-CZ" sz="2000" dirty="0" err="1"/>
              <a:t>kou</a:t>
            </a:r>
            <a:r>
              <a:rPr lang="cs-CZ" sz="2000" dirty="0"/>
              <a:t> a zástupkyní pro MŠ, reflexe účasti ředitele/</a:t>
            </a:r>
            <a:r>
              <a:rPr lang="cs-CZ" sz="2000" dirty="0" err="1"/>
              <a:t>ky</a:t>
            </a:r>
            <a:r>
              <a:rPr lang="cs-CZ" sz="2000" dirty="0"/>
              <a:t> na výuce v MŠ/ZŠ, plánování dalších společných postupů a porad.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Celkem pro 6 ZŠ/MŠ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8149E8-80FC-B4B0-847A-6D55DAF9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5608A5-32F2-A6D5-496E-E09A08DE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0D761F-EC2E-3C83-6198-810BB3C4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20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0E828B66-3A4D-3215-7425-FD34AF232E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B335437-E0A5-6941-C8EF-C0657A6A8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035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40386-5BF3-FADB-0672-2D71DBCB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145E6-369A-2712-26EC-F920A175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KA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4.10 - Letní škola (pedagogové)</a:t>
            </a:r>
            <a:endParaRPr lang="cs-CZ" sz="1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20B524-8A15-3C4D-58C4-6C8C36620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507885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19. – 20. 6. 2025, Nárameč, </a:t>
            </a:r>
            <a:r>
              <a:rPr lang="cs-CZ" sz="3200" b="1" dirty="0">
                <a:solidFill>
                  <a:srgbClr val="FF0000"/>
                </a:solidFill>
              </a:rPr>
              <a:t>58 účastníků</a:t>
            </a:r>
          </a:p>
          <a:p>
            <a:pPr marL="0" indent="0" algn="ctr">
              <a:buNone/>
            </a:pPr>
            <a:r>
              <a:rPr lang="cs-CZ" sz="3200" b="1" dirty="0" err="1">
                <a:solidFill>
                  <a:srgbClr val="0070C0"/>
                </a:solidFill>
              </a:rPr>
              <a:t>Wellbeing</a:t>
            </a:r>
            <a:r>
              <a:rPr lang="cs-CZ" sz="3200" b="1" dirty="0">
                <a:solidFill>
                  <a:srgbClr val="0070C0"/>
                </a:solidFill>
              </a:rPr>
              <a:t> (duševní zdraví pedagogů) Mgr. Radka </a:t>
            </a:r>
            <a:r>
              <a:rPr lang="cs-CZ" sz="3200" b="1" dirty="0" err="1">
                <a:solidFill>
                  <a:srgbClr val="0070C0"/>
                </a:solidFill>
              </a:rPr>
              <a:t>Faráriková</a:t>
            </a:r>
            <a:r>
              <a:rPr lang="cs-CZ" sz="3200" b="1" dirty="0">
                <a:solidFill>
                  <a:srgbClr val="0070C0"/>
                </a:solidFill>
              </a:rPr>
              <a:t> Sedmíková </a:t>
            </a:r>
          </a:p>
          <a:p>
            <a:r>
              <a:rPr lang="cs-CZ" dirty="0"/>
              <a:t>Nácvik efektivních strategií pro ZŠ a MŠ k budování </a:t>
            </a:r>
            <a:r>
              <a:rPr lang="cs-CZ" dirty="0" err="1"/>
              <a:t>resilience</a:t>
            </a:r>
            <a:r>
              <a:rPr lang="cs-CZ" dirty="0"/>
              <a:t> – prostředí, které motivuje k učení, aktivity proti stresu.</a:t>
            </a:r>
          </a:p>
          <a:p>
            <a:r>
              <a:rPr lang="cs-CZ" dirty="0"/>
              <a:t>Nácvik efektivních strategií pro ZŠ a MŠ k budování </a:t>
            </a:r>
            <a:r>
              <a:rPr lang="cs-CZ" dirty="0" err="1"/>
              <a:t>resilience</a:t>
            </a:r>
            <a:r>
              <a:rPr lang="cs-CZ" dirty="0"/>
              <a:t> – relaxační techniky.</a:t>
            </a:r>
          </a:p>
          <a:p>
            <a:r>
              <a:rPr lang="cs-CZ" dirty="0"/>
              <a:t>Nácvik efektivních strategií pro ZŠ a MŠ k budování </a:t>
            </a:r>
            <a:r>
              <a:rPr lang="cs-CZ" dirty="0" err="1"/>
              <a:t>resilience</a:t>
            </a:r>
            <a:r>
              <a:rPr lang="cs-CZ" dirty="0"/>
              <a:t> – dechová cvičení.</a:t>
            </a:r>
          </a:p>
          <a:p>
            <a:r>
              <a:rPr lang="cs-CZ" dirty="0"/>
              <a:t>Nácvik efektivních strategií pro ZŠ a MŠ k budování </a:t>
            </a:r>
            <a:r>
              <a:rPr lang="cs-CZ" dirty="0" err="1"/>
              <a:t>resilience</a:t>
            </a:r>
            <a:r>
              <a:rPr lang="cs-CZ" dirty="0"/>
              <a:t> – </a:t>
            </a:r>
            <a:r>
              <a:rPr lang="cs-CZ" dirty="0" err="1"/>
              <a:t>mindfullnes</a:t>
            </a:r>
            <a:r>
              <a:rPr lang="cs-CZ" dirty="0"/>
              <a:t>.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rgbClr val="0070C0"/>
                </a:solidFill>
              </a:rPr>
              <a:t>Kulaté stoly</a:t>
            </a:r>
          </a:p>
          <a:p>
            <a:r>
              <a:rPr lang="cs-CZ" dirty="0"/>
              <a:t>Konzultace a sdílení zkušeností náročného chování dětí –PhDr. Ljubica Váchová Nováková, Mgr. Alena Mácová</a:t>
            </a:r>
          </a:p>
          <a:p>
            <a:r>
              <a:rPr lang="cs-CZ" dirty="0"/>
              <a:t>Úpravy učebních a pracovních pomůcek pro potřeby SVP  – Mgr. Ilona Dohnalová, Mgr. Jana </a:t>
            </a:r>
            <a:r>
              <a:rPr lang="cs-CZ" dirty="0" err="1"/>
              <a:t>Rittichová</a:t>
            </a:r>
            <a:endParaRPr lang="cs-CZ" dirty="0"/>
          </a:p>
          <a:p>
            <a:r>
              <a:rPr lang="cs-CZ" dirty="0"/>
              <a:t>Individuální psychologické konzultace – Eva </a:t>
            </a:r>
            <a:r>
              <a:rPr lang="cs-CZ" dirty="0" err="1"/>
              <a:t>Libánská</a:t>
            </a:r>
            <a:r>
              <a:rPr lang="cs-CZ" dirty="0"/>
              <a:t>, Mgr. Michaela Sochorová, Mgr. Yvonne </a:t>
            </a:r>
            <a:r>
              <a:rPr lang="cs-CZ" dirty="0" err="1"/>
              <a:t>Pleskalová</a:t>
            </a:r>
            <a:endParaRPr lang="cs-CZ" dirty="0"/>
          </a:p>
          <a:p>
            <a:r>
              <a:rPr lang="cs-CZ" dirty="0"/>
              <a:t>Komunikační kompetence v předškolním a raném školním věku – Mgr. Martina Křivková, Mgr. Marie </a:t>
            </a:r>
            <a:r>
              <a:rPr lang="cs-CZ" dirty="0" err="1"/>
              <a:t>Mištová</a:t>
            </a:r>
            <a:endParaRPr lang="cs-CZ" dirty="0"/>
          </a:p>
          <a:p>
            <a:r>
              <a:rPr lang="cs-CZ" dirty="0"/>
              <a:t>Podpora a vzájemné sdílení ŠPP a výchovných poradců škol – Mgr. Jana Svěráková, Mgr. Josef Láznička</a:t>
            </a:r>
          </a:p>
          <a:p>
            <a:r>
              <a:rPr lang="cs-CZ" dirty="0"/>
              <a:t> Inkluzivní vzdělávání, výstupy u žáků s SVP – Mgr. Dana Straková, Mgr. Iveta Pecháčková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D99BC5-65BF-765F-5787-9383BE68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0672A2-657E-A23F-60FE-0D68C2F8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MAP IV ORP Jihlava, </a:t>
            </a:r>
            <a:r>
              <a:rPr lang="cs-CZ" dirty="0" err="1"/>
              <a:t>reg</a:t>
            </a:r>
            <a:r>
              <a:rPr lang="cs-CZ" dirty="0"/>
              <a:t>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0463BE-20D1-FEDE-D493-D74FE77C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21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3C4D90BE-61F9-0A83-50E7-E5618FB370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B3D476D-F469-221C-3245-AFCF50B0F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17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9AFC9-7BAA-9AEA-D82E-3D06EFA84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C10A3-3ABA-23BC-0576-5FD977E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553"/>
            <a:ext cx="10515600" cy="1080135"/>
          </a:xfrm>
        </p:spPr>
        <p:txBody>
          <a:bodyPr>
            <a:normAutofit/>
          </a:bodyPr>
          <a:lstStyle/>
          <a:p>
            <a:r>
              <a:rPr lang="cs-CZ" sz="1800" b="1" dirty="0"/>
              <a:t>KA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4.11 - Informační a osvětové akce (pro rodiče, širokou veřejnost i pedagogy)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37934-1E73-9AED-38CE-7092808DF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5078854"/>
          </a:xfrm>
        </p:spPr>
        <p:txBody>
          <a:bodyPr>
            <a:normAutofit/>
          </a:bodyPr>
          <a:lstStyle/>
          <a:p>
            <a:r>
              <a:rPr lang="cs-CZ" sz="2000" dirty="0"/>
              <a:t>Mgr. Eva </a:t>
            </a:r>
            <a:r>
              <a:rPr lang="cs-CZ" sz="2000" dirty="0" err="1"/>
              <a:t>Libánská</a:t>
            </a:r>
            <a:r>
              <a:rPr lang="cs-CZ" sz="2000" dirty="0"/>
              <a:t>, Mgr. Zuzana Marečková Kloudová</a:t>
            </a:r>
          </a:p>
          <a:p>
            <a:r>
              <a:rPr lang="cs-CZ" sz="2000" b="0" i="0" dirty="0">
                <a:solidFill>
                  <a:srgbClr val="2B2C36"/>
                </a:solidFill>
                <a:effectLst/>
                <a:latin typeface="Lexend"/>
              </a:rPr>
              <a:t>Seznámí přítomné s tím:</a:t>
            </a:r>
          </a:p>
          <a:p>
            <a:pPr lvl="1"/>
            <a:r>
              <a:rPr lang="cs-CZ" sz="2000" b="0" i="0" dirty="0">
                <a:solidFill>
                  <a:srgbClr val="2B2C36"/>
                </a:solidFill>
                <a:effectLst/>
                <a:latin typeface="Lexend"/>
              </a:rPr>
              <a:t>jak posílit schopnost dítěte zvládat stres, </a:t>
            </a:r>
          </a:p>
          <a:p>
            <a:pPr lvl="1"/>
            <a:r>
              <a:rPr lang="cs-CZ" sz="2000" b="0" i="0" dirty="0">
                <a:solidFill>
                  <a:srgbClr val="2B2C36"/>
                </a:solidFill>
                <a:effectLst/>
                <a:latin typeface="Lexend"/>
              </a:rPr>
              <a:t>jak předcházet psychickým obtížím u dětí či </a:t>
            </a:r>
          </a:p>
          <a:p>
            <a:pPr lvl="1"/>
            <a:r>
              <a:rPr lang="cs-CZ" sz="2000" b="0" i="0" dirty="0">
                <a:solidFill>
                  <a:srgbClr val="2B2C36"/>
                </a:solidFill>
                <a:effectLst/>
                <a:latin typeface="Lexend"/>
              </a:rPr>
              <a:t>jak posilovat psychickou odolnost u dětí.</a:t>
            </a:r>
          </a:p>
          <a:p>
            <a:r>
              <a:rPr lang="cs-CZ" sz="2000" dirty="0"/>
              <a:t>Uskutečněny 4 semináře v Třešti, Jihlavě, </a:t>
            </a:r>
          </a:p>
          <a:p>
            <a:pPr marL="0" indent="0">
              <a:buNone/>
            </a:pPr>
            <a:r>
              <a:rPr lang="cs-CZ" sz="2000" dirty="0"/>
              <a:t>Lukách nad Jihlavou a Polné – </a:t>
            </a:r>
            <a:r>
              <a:rPr lang="cs-CZ" sz="2000" b="1" dirty="0">
                <a:solidFill>
                  <a:srgbClr val="FF0000"/>
                </a:solidFill>
              </a:rPr>
              <a:t>99 účastníků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8C8FA6-9B7D-97EF-18D5-DF3C103B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0B39F8-8BB1-90D2-DB46-CA2DC43C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4A5487-B6F1-134F-AA17-A25B2FA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22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5F207BA1-3826-3BDF-920D-96D90AE60E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B178DA-2287-15CC-FE64-1AD04D45F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8A23883-D288-860B-D353-5D3CB6A75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00" y="1909542"/>
            <a:ext cx="5819305" cy="43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73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8F813-47EF-D3DF-92A9-E32F797F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190CD-1B46-7EF8-6300-FDC56945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KA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4.12 - Podpora pro žákovské parlamenty (ZŠ)</a:t>
            </a:r>
            <a:endParaRPr lang="cs-CZ" sz="1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0AB308-E3C9-BDF1-5571-675616741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619"/>
            <a:ext cx="10515600" cy="52202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Zapojené školy (11) - Křesťanská ZŠ, ZŠ O. Březiny, ZŠ Demlova, ZŠ Dobronín, ZŠ Zhoř, ZŠ Brtnice, ZŠ Kamenice, ZŠ Puklice, ZŠ Velký Beranov, ZŠ Dušejov, ZŠ Větrný Jeníkov</a:t>
            </a:r>
            <a:br>
              <a:rPr lang="cs-CZ" b="1" dirty="0"/>
            </a:br>
            <a:endParaRPr lang="cs-CZ" dirty="0"/>
          </a:p>
          <a:p>
            <a:pPr marL="0" indent="0">
              <a:buNone/>
            </a:pPr>
            <a:r>
              <a:rPr lang="cs-CZ" b="1" dirty="0"/>
              <a:t>Prožitkové kurzy – duben 2025</a:t>
            </a:r>
            <a:endParaRPr lang="cs-CZ" dirty="0"/>
          </a:p>
          <a:p>
            <a:pPr lvl="0"/>
            <a:r>
              <a:rPr lang="cs-CZ" dirty="0"/>
              <a:t>3denní program inspirovaný výstupem na Everest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Místa: Rekreační středisko DRAK Křižanov, Rekreační středisko Štíří důl, </a:t>
            </a:r>
            <a:r>
              <a:rPr lang="cs-CZ" sz="3000" dirty="0" err="1"/>
              <a:t>Stvořidla</a:t>
            </a:r>
            <a:r>
              <a:rPr lang="cs-CZ" sz="3000" dirty="0"/>
              <a:t> Smrčná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Cíle: spolupráce, komunikace, kreativita, plánování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Motivace k aktivní práci parlamentů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  <a:p>
            <a:pPr marL="0" indent="0">
              <a:buNone/>
            </a:pPr>
            <a:r>
              <a:rPr lang="cs-CZ" b="1" dirty="0"/>
              <a:t>Setkání koordinátorů – květen 2025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Informace o projektu a stavu žákovských parlamentů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Sdílení zkušeností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Plnění akcí pro veřejnost do konce projektu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Příprava závěrečné konference žákovských parlamentů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  <a:p>
            <a:pPr marL="0" indent="0">
              <a:buNone/>
            </a:pPr>
            <a:r>
              <a:rPr lang="cs-CZ" b="1" dirty="0"/>
              <a:t>Akce pro veřejnost (2025) - </a:t>
            </a:r>
            <a:r>
              <a:rPr lang="cs-CZ" sz="5000" b="1" dirty="0">
                <a:solidFill>
                  <a:srgbClr val="FF0000"/>
                </a:solidFill>
              </a:rPr>
              <a:t>425 účastníků (není konečné)</a:t>
            </a:r>
            <a:endParaRPr lang="cs-CZ" sz="50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Každý žákovský parlament splní v rámci projektu MAP IV 2–3 akce pro veřejnost,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Rozvoj participace, spolupráce, kreativity, organizace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000" b="1" dirty="0"/>
              <a:t>Závěrečná konference – listopad 2025</a:t>
            </a:r>
            <a:endParaRPr lang="cs-CZ" sz="30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Prezentace projektů a žákovských parlamentů (</a:t>
            </a:r>
            <a:r>
              <a:rPr lang="cs-CZ" sz="3000" dirty="0" err="1"/>
              <a:t>flipchart</a:t>
            </a:r>
            <a:r>
              <a:rPr lang="cs-CZ" sz="3000" dirty="0"/>
              <a:t>, </a:t>
            </a:r>
            <a:r>
              <a:rPr lang="cs-CZ" sz="3000" dirty="0" err="1"/>
              <a:t>powerpoint</a:t>
            </a:r>
            <a:r>
              <a:rPr lang="cs-CZ" sz="3000" dirty="0"/>
              <a:t>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Sdílení dobré praxe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Inspirace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C13521-CA02-2D1D-9050-B6D5470E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DEDA17-CF76-51FD-BA51-3AAAD1D7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E042A7-CB1E-42D0-C580-E05F9881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23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0FA025D-35B5-0520-C4F0-EC1BF640E7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4B33E98-8CF6-270E-53CC-7E5D3B1C8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venku, tráva, obloha, mrak&#10;&#10;Obsah generovaný pomocí AI může být nesprávný.">
            <a:extLst>
              <a:ext uri="{FF2B5EF4-FFF2-40B4-BE49-F238E27FC236}">
                <a16:creationId xmlns:a16="http://schemas.microsoft.com/office/drawing/2014/main" id="{DF2125CC-FA94-8E49-88AB-83DA83743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51" y="1690688"/>
            <a:ext cx="3791206" cy="5078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572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352E9-959D-092B-9523-BD277FEFA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75CB1-B2D8-142E-71CC-904F5AA4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604"/>
            <a:ext cx="10515600" cy="1325563"/>
          </a:xfrm>
        </p:spPr>
        <p:txBody>
          <a:bodyPr>
            <a:normAutofit/>
          </a:bodyPr>
          <a:lstStyle/>
          <a:p>
            <a:r>
              <a:rPr lang="cs-CZ" sz="1800" b="1" dirty="0"/>
              <a:t>KA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4.13 - Koordinace tematických setkání dle potřeb a požadavků v území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DFCC9-C102-3BC5-6685-6C1A87FDB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40" y="1960776"/>
            <a:ext cx="10515600" cy="5078854"/>
          </a:xfrm>
        </p:spPr>
        <p:txBody>
          <a:bodyPr>
            <a:normAutofit/>
          </a:bodyPr>
          <a:lstStyle/>
          <a:p>
            <a:r>
              <a:rPr lang="cs-CZ" sz="2000" dirty="0"/>
              <a:t>Téma dle aktuální potřeby – vedení MŠ/ZŠ (legislativa, ČSI, sdílení informací), „školníci“, výchovní poradci (mediace), učitelé přírodovědných předmětů (ZOO), pedagogové MŠ (pohybové aktivity), zájemci o informace k novým RVP (3 semináře jak pro ZŠ, tak MŠ)</a:t>
            </a:r>
          </a:p>
          <a:p>
            <a:r>
              <a:rPr lang="cs-CZ" sz="2000" dirty="0"/>
              <a:t>Proběhlo 22 setkání v území – </a:t>
            </a:r>
            <a:r>
              <a:rPr lang="cs-CZ" sz="2000" b="1" dirty="0">
                <a:solidFill>
                  <a:srgbClr val="FF0000"/>
                </a:solidFill>
              </a:rPr>
              <a:t>zapojeny všechny MŠ/ZŠ v území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47B719-1BC8-64CE-51F9-A5CE7EBB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210B0D-A896-6F02-AC09-56ED4F46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4DD30A-25D0-3682-CFFD-1FFDF228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24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504BE28-1EFF-F0E3-C1DD-32503431435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912271-7630-380B-308B-B54A2E658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86CA7DE-B473-B956-029A-9A676D7C3D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08" y="3464351"/>
            <a:ext cx="3635603" cy="27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48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DC3AF-9BF4-5ED6-50ED-D967E26AA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479AE-6ED8-07C3-CFDD-F90230BA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KA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4.14 - Zážitkové workshopy pro pedagogy (ZŠ i MŠ)</a:t>
            </a:r>
            <a:endParaRPr lang="cs-CZ" sz="1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3D8A6E-BDE0-78D1-C7BD-A05833927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5078854"/>
          </a:xfrm>
        </p:spPr>
        <p:txBody>
          <a:bodyPr>
            <a:normAutofit/>
          </a:bodyPr>
          <a:lstStyle/>
          <a:p>
            <a:r>
              <a:rPr lang="cs-CZ" sz="2000" b="0" i="0" dirty="0">
                <a:solidFill>
                  <a:srgbClr val="2B2C36"/>
                </a:solidFill>
                <a:effectLst/>
                <a:latin typeface="Lexend"/>
              </a:rPr>
              <a:t>Centrum primární prevence DOK při Oblastní charitě Jihlava</a:t>
            </a:r>
            <a:endParaRPr lang="cs-CZ" sz="2000" dirty="0"/>
          </a:p>
          <a:p>
            <a:r>
              <a:rPr lang="cs-CZ" sz="2000" dirty="0"/>
              <a:t>Posílení kompetencí pedagogických pracovníků v roli třídního učitele</a:t>
            </a:r>
          </a:p>
          <a:p>
            <a:r>
              <a:rPr lang="cs-CZ" sz="2000" dirty="0"/>
              <a:t>Třídnické hodiny - prostor pro </a:t>
            </a:r>
          </a:p>
          <a:p>
            <a:pPr marL="0" indent="0">
              <a:buNone/>
            </a:pPr>
            <a:r>
              <a:rPr lang="cs-CZ" sz="2000" dirty="0"/>
              <a:t>prevenci</a:t>
            </a:r>
          </a:p>
          <a:p>
            <a:r>
              <a:rPr lang="cs-CZ" sz="2000" dirty="0"/>
              <a:t>Prevence rizikového chování pro </a:t>
            </a:r>
          </a:p>
          <a:p>
            <a:pPr marL="0" indent="0">
              <a:buNone/>
            </a:pPr>
            <a:r>
              <a:rPr lang="cs-CZ" sz="2000" dirty="0"/>
              <a:t>předškoláky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Proběhlo 12 setkání – účastnilo se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155 pedagogů (není konečné)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966DDE-CC4E-1245-34EC-3BB0166D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9DC911-3BB2-C500-41D6-D954CB35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1F2DF7-127B-424A-13BA-6485D399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25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ACE384EC-78F4-E479-EC31-0AF83874A6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CA28CAB-D769-7537-ADB8-5650E992D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E43AE19-5F88-2E73-48F4-3A033CF29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98" y="2379335"/>
            <a:ext cx="5159604" cy="38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04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8D038-17B2-85FB-4562-79429ADCB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33C7E-EF7E-7653-7198-530D2C03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KA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4.15 - Podpora mimoškolní aktivity žáků (1 i 2. stupeň ZŠ)</a:t>
            </a:r>
            <a:endParaRPr lang="cs-CZ" sz="1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C4E89B-C66F-6BDD-77F3-4553550BC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5078854"/>
          </a:xfrm>
        </p:spPr>
        <p:txBody>
          <a:bodyPr>
            <a:normAutofit/>
          </a:bodyPr>
          <a:lstStyle/>
          <a:p>
            <a:r>
              <a:rPr lang="cs-CZ" sz="2000" dirty="0"/>
              <a:t>Podpora koordinátorů v práci se žáky </a:t>
            </a:r>
          </a:p>
          <a:p>
            <a:r>
              <a:rPr lang="cs-CZ" sz="2000" dirty="0"/>
              <a:t>Drobná materiální podpora</a:t>
            </a:r>
          </a:p>
          <a:p>
            <a:r>
              <a:rPr lang="cs-CZ" sz="2000" dirty="0"/>
              <a:t>Prezentace výstupů v červnu 2025</a:t>
            </a:r>
          </a:p>
          <a:p>
            <a:r>
              <a:rPr lang="cs-CZ" sz="2000" dirty="0"/>
              <a:t>Vytvořen ze zaslaných foto kalendář na rok 2026</a:t>
            </a:r>
          </a:p>
          <a:p>
            <a:r>
              <a:rPr lang="cs-CZ" sz="2000" dirty="0"/>
              <a:t>Prodlouženo do 31. 12. 2025</a:t>
            </a:r>
          </a:p>
          <a:p>
            <a:r>
              <a:rPr lang="cs-CZ" sz="2000" dirty="0"/>
              <a:t>Zapojeno 18 škol – </a:t>
            </a:r>
            <a:r>
              <a:rPr lang="cs-CZ" sz="2000" b="1" dirty="0">
                <a:solidFill>
                  <a:srgbClr val="FF0000"/>
                </a:solidFill>
              </a:rPr>
              <a:t>celkem 31 aktivit pro 591 žáků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F783D2-CB44-76B3-698A-2EB9D9AA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172424-6CD4-B766-5D50-C0340232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F83622-4B9A-FB33-303F-CC455106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26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FDD5829-3B24-F301-61D5-49346162C9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3097BEE-9BFE-F5B7-5D30-FF25313F2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176D8A0-BC6C-F6D4-A5CC-C4832EADF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13" y="744400"/>
            <a:ext cx="4504387" cy="53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17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C3AEF-015E-DAC6-1646-818EABB68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D08C1-0CC2-AECB-A529-35C630AA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KA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4.16 - Literární pořady pro mateřské školy + ZŠ</a:t>
            </a:r>
            <a:endParaRPr lang="cs-CZ" sz="1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D948F1-6459-0879-C369-47A892B2F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5078854"/>
          </a:xfrm>
        </p:spPr>
        <p:txBody>
          <a:bodyPr>
            <a:normAutofit/>
          </a:bodyPr>
          <a:lstStyle/>
          <a:p>
            <a:r>
              <a:rPr lang="cs-CZ" sz="2000" dirty="0"/>
              <a:t>Knihovna Jihlava</a:t>
            </a:r>
          </a:p>
          <a:p>
            <a:r>
              <a:rPr lang="cs-CZ" sz="2000" dirty="0"/>
              <a:t>Pobyt v místní knihovně spojený s pohádkou a poučením, </a:t>
            </a:r>
          </a:p>
          <a:p>
            <a:pPr marL="0" indent="0">
              <a:buNone/>
            </a:pPr>
            <a:r>
              <a:rPr lang="cs-CZ" sz="2000" dirty="0"/>
              <a:t>drobnými úkoly pro děti MŠ</a:t>
            </a:r>
          </a:p>
          <a:p>
            <a:r>
              <a:rPr lang="cs-CZ" sz="2000" dirty="0"/>
              <a:t>Autorská čtení pro ZŠ a veřejnost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Absolvovalo: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10 mateřských škol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205 dětí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6 základní škol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V současné době probíhají, počítá se se zapojením </a:t>
            </a:r>
          </a:p>
          <a:p>
            <a:pPr marL="457200" lvl="1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cca 120 dětí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6 x pro veřejnost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V současné době probíhají, počítá se se zapojením </a:t>
            </a:r>
          </a:p>
          <a:p>
            <a:pPr marL="457200" lvl="1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cca 50 dětí</a:t>
            </a:r>
          </a:p>
          <a:p>
            <a:endParaRPr lang="cs-CZ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C2A8C6-AECD-3611-CBBB-BC802102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914BA8-2773-EC9C-8D89-CEF108E0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5D565C-8265-629E-5ED2-6C19D25B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27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7C5BB0F4-6968-E12B-EADA-FA31680C8E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4BA336-6854-9C1B-58C9-3FB998200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C862B40-8AAA-F22F-8AF1-A662DD5E6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39" y="1185421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0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9B9F6-9C19-FE43-8377-446FBA615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CD6F2-B5A1-964D-C331-F0C6AA42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639"/>
            <a:ext cx="10515600" cy="1325563"/>
          </a:xfrm>
        </p:spPr>
        <p:txBody>
          <a:bodyPr>
            <a:normAutofit/>
          </a:bodyPr>
          <a:lstStyle/>
          <a:p>
            <a:r>
              <a:rPr lang="cs-CZ" sz="1800" b="1" dirty="0"/>
              <a:t>KA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4.17 - Projektové dny pro školy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BAEE8-ADE8-3E81-D69A-A8B77705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5078854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Mgr. Alena Tkadlečková</a:t>
            </a:r>
          </a:p>
          <a:p>
            <a:r>
              <a:rPr lang="cs-CZ" sz="2200" dirty="0"/>
              <a:t>Tematická výuka pro 1. stupeň ZŠ</a:t>
            </a:r>
          </a:p>
          <a:p>
            <a:r>
              <a:rPr lang="cs-CZ" sz="2200" dirty="0"/>
              <a:t>Programy uvnitř</a:t>
            </a:r>
          </a:p>
          <a:p>
            <a:pPr lvl="1"/>
            <a:r>
              <a:rPr lang="cs-CZ" sz="2200" dirty="0"/>
              <a:t>Den s miminky, Průlet šesti povoláními,</a:t>
            </a:r>
          </a:p>
          <a:p>
            <a:pPr marL="457200" lvl="1" indent="0">
              <a:buNone/>
            </a:pPr>
            <a:r>
              <a:rPr lang="cs-CZ" sz="2200" dirty="0"/>
              <a:t>Nakupování, Od semínka k moštu, Záhady</a:t>
            </a:r>
          </a:p>
          <a:p>
            <a:pPr marL="457200" lvl="1" indent="0">
              <a:buNone/>
            </a:pPr>
            <a:r>
              <a:rPr lang="cs-CZ" sz="2200" dirty="0"/>
              <a:t>vesmíru, Konference o Karlu IV. a jeho </a:t>
            </a:r>
          </a:p>
          <a:p>
            <a:pPr marL="457200" lvl="1" indent="0">
              <a:buNone/>
            </a:pPr>
            <a:r>
              <a:rPr lang="cs-CZ" sz="2200" dirty="0"/>
              <a:t>koruně</a:t>
            </a:r>
          </a:p>
          <a:p>
            <a:r>
              <a:rPr lang="cs-CZ" sz="2200" dirty="0"/>
              <a:t>Programy venku</a:t>
            </a:r>
          </a:p>
          <a:p>
            <a:pPr lvl="1"/>
            <a:r>
              <a:rPr lang="cs-CZ" sz="2200" dirty="0"/>
              <a:t>Různou dopravou celou Jihlavou, Průzkum zdravotnických zařízení s exkurzí na záchrance, Ježci v Jihlavě, Od brány k bráně jihlavské pevnosti, Modré žáby pod </a:t>
            </a:r>
            <a:r>
              <a:rPr lang="cs-CZ" sz="2200" dirty="0" err="1"/>
              <a:t>Šacberkem</a:t>
            </a:r>
            <a:r>
              <a:rPr lang="cs-CZ" sz="2200" dirty="0"/>
              <a:t>, S </a:t>
            </a:r>
            <a:r>
              <a:rPr lang="cs-CZ" sz="2200" dirty="0" err="1"/>
              <a:t>Kukym</a:t>
            </a:r>
            <a:r>
              <a:rPr lang="cs-CZ" sz="2200" dirty="0"/>
              <a:t> na skládku v </a:t>
            </a:r>
            <a:r>
              <a:rPr lang="cs-CZ" sz="2200" dirty="0" err="1"/>
              <a:t>Henčově</a:t>
            </a:r>
            <a:endParaRPr lang="cs-CZ" sz="2200" dirty="0"/>
          </a:p>
          <a:p>
            <a:r>
              <a:rPr lang="cs-CZ" sz="2200" b="1" dirty="0">
                <a:solidFill>
                  <a:srgbClr val="FF0000"/>
                </a:solidFill>
              </a:rPr>
              <a:t>Proběhlo 100 programů: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FF0000"/>
                </a:solidFill>
              </a:rPr>
              <a:t>28 škol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FF0000"/>
                </a:solidFill>
              </a:rPr>
              <a:t>2112 žáků (není finální)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93D649-BB95-5869-F343-5909DAB5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DBDB40-F3C2-2651-08A2-8DD538AB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34FC6D-6C31-3C7D-EB2D-722FD084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28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5517F440-0633-B7AA-6A79-3FF122F672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052E623-45E1-D769-ACC2-49785211D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680E448-147C-60D6-2D54-577A68538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19" y="190512"/>
            <a:ext cx="5131581" cy="38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60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307F2-101F-4D8C-5A3B-E34693C68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08306-9013-8C0D-C195-223CBD4F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639"/>
            <a:ext cx="10515600" cy="1325563"/>
          </a:xfrm>
        </p:spPr>
        <p:txBody>
          <a:bodyPr>
            <a:normAutofit/>
          </a:bodyPr>
          <a:lstStyle/>
          <a:p>
            <a:r>
              <a:rPr lang="cs-CZ" sz="1800" b="1" dirty="0"/>
              <a:t>KA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Projektové dny pro ZUŠ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3576D0-6BE8-F601-52F5-D00F7D4C7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5078854"/>
          </a:xfrm>
        </p:spPr>
        <p:txBody>
          <a:bodyPr>
            <a:normAutofit/>
          </a:bodyPr>
          <a:lstStyle/>
          <a:p>
            <a:r>
              <a:rPr lang="cs-CZ" sz="2200" dirty="0"/>
              <a:t>Zapojené ZUŠ – Jihlava, Polná, Třešť</a:t>
            </a:r>
          </a:p>
          <a:p>
            <a:r>
              <a:rPr lang="cs-CZ" sz="2200" dirty="0"/>
              <a:t>Koncerty, soustředění, keramický kroužek </a:t>
            </a:r>
          </a:p>
          <a:p>
            <a:pPr marL="0" indent="0">
              <a:buNone/>
            </a:pPr>
            <a:r>
              <a:rPr lang="cs-CZ" sz="2200" dirty="0"/>
              <a:t>spojený s výstavou prací žáků</a:t>
            </a:r>
          </a:p>
          <a:p>
            <a:r>
              <a:rPr lang="cs-CZ" sz="2200" b="1" dirty="0">
                <a:solidFill>
                  <a:srgbClr val="FF0000"/>
                </a:solidFill>
              </a:rPr>
              <a:t>Proběhlo 7 aktivit: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FF0000"/>
                </a:solidFill>
              </a:rPr>
              <a:t>241 účastníků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8C20CA-559D-06EB-94E1-47BF041B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76CF9A-097E-5E91-EF19-FC72C59D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105D10-ACA4-DF60-B607-B8DC975D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29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7A8B674E-9CF6-0371-5785-2C62934917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90425B3-F2B8-1C98-3EF9-612352073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90F544C-C0D8-4B4B-EFF1-361979ED2D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7" b="25820"/>
          <a:stretch>
            <a:fillRect/>
          </a:stretch>
        </p:blipFill>
        <p:spPr>
          <a:xfrm>
            <a:off x="6488392" y="398463"/>
            <a:ext cx="4945929" cy="219644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78876F4-2728-49E0-A036-211FC27CA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92" y="2750090"/>
            <a:ext cx="4945929" cy="370944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5AA3CF0-267C-7E62-D7D6-166578C57E6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47" y="3523088"/>
            <a:ext cx="3915265" cy="29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4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07764-FFC3-3C6F-A25A-1F850599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aktivitách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92CD5-6540-61D7-DAFC-B7FD278F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447"/>
            <a:ext cx="10515600" cy="4753516"/>
          </a:xfrm>
        </p:spPr>
        <p:txBody>
          <a:bodyPr>
            <a:normAutofit/>
          </a:bodyPr>
          <a:lstStyle/>
          <a:p>
            <a:r>
              <a:rPr lang="cs-CZ" sz="1800" b="0" i="0" u="none" strike="noStrike" baseline="0" dirty="0"/>
              <a:t>Aktivita 1 - Řízení projektu</a:t>
            </a:r>
          </a:p>
          <a:p>
            <a:r>
              <a:rPr lang="sv-SE" sz="1800" b="0" i="0" u="none" strike="noStrike" baseline="0" dirty="0"/>
              <a:t>Aktivita 2 - Vnitřní hodnocení projektu</a:t>
            </a:r>
            <a:endParaRPr lang="cs-CZ" sz="1800" dirty="0"/>
          </a:p>
          <a:p>
            <a:pPr algn="l"/>
            <a:r>
              <a:rPr lang="cs-CZ" sz="1800" b="0" i="0" u="none" strike="noStrike" baseline="0" dirty="0"/>
              <a:t>Aktivita 3</a:t>
            </a:r>
            <a:r>
              <a:rPr lang="pl-PL" sz="1800" b="0" i="0" u="none" strike="noStrike" baseline="0" dirty="0"/>
              <a:t>:</a:t>
            </a:r>
          </a:p>
          <a:p>
            <a:pPr lvl="1"/>
            <a:r>
              <a:rPr lang="cs-CZ" sz="1400" b="0" i="0" u="none" strike="noStrike" baseline="0" dirty="0" err="1"/>
              <a:t>Podaktivita</a:t>
            </a:r>
            <a:r>
              <a:rPr lang="cs-CZ" sz="1400" b="0" i="0" u="none" strike="noStrike" baseline="0" dirty="0"/>
              <a:t> č. 3.1 - Řídící výbor a organizační struktura MAP</a:t>
            </a:r>
          </a:p>
          <a:p>
            <a:pPr lvl="1"/>
            <a:r>
              <a:rPr lang="cs-CZ" sz="1400" b="0" i="0" u="none" strike="noStrike" baseline="0" dirty="0" err="1"/>
              <a:t>Podaktivita</a:t>
            </a:r>
            <a:r>
              <a:rPr lang="cs-CZ" sz="1400" b="0" i="0" u="none" strike="noStrike" baseline="0" dirty="0"/>
              <a:t> č. 3.2 - Zpracování komunikačního plánu a realizace konzultačního procesu</a:t>
            </a:r>
          </a:p>
          <a:p>
            <a:pPr lvl="1"/>
            <a:r>
              <a:rPr lang="it-IT" sz="1400" b="0" i="0" u="none" strike="noStrike" baseline="0" dirty="0"/>
              <a:t>Podaktivita č. 3.3 - Pracovní skupina pro financování</a:t>
            </a:r>
          </a:p>
          <a:p>
            <a:pPr lvl="1"/>
            <a:r>
              <a:rPr lang="cs-CZ" sz="1400" b="0" i="0" u="none" strike="noStrike" baseline="0" dirty="0" err="1"/>
              <a:t>Podaktivita</a:t>
            </a:r>
            <a:r>
              <a:rPr lang="cs-CZ" sz="1400" b="0" i="0" u="none" strike="noStrike" baseline="0" dirty="0"/>
              <a:t> č. 3.4 - Pracovní skupina pro podporu moderních didaktických forem vedoucích k rozvoji </a:t>
            </a:r>
            <a:r>
              <a:rPr lang="cs-CZ" sz="1400" dirty="0"/>
              <a:t>klíčových kompetencí</a:t>
            </a:r>
          </a:p>
          <a:p>
            <a:pPr lvl="1"/>
            <a:r>
              <a:rPr lang="cs-CZ" sz="1400" b="0" i="0" u="none" strike="noStrike" baseline="0" dirty="0" err="1"/>
              <a:t>Podaktivita</a:t>
            </a:r>
            <a:r>
              <a:rPr lang="cs-CZ" sz="1400" b="0" i="0" u="none" strike="noStrike" baseline="0" dirty="0"/>
              <a:t> č. 3.5 - Pracovní skupina pro rovné příležitosti</a:t>
            </a:r>
          </a:p>
          <a:p>
            <a:pPr lvl="1"/>
            <a:r>
              <a:rPr lang="cs-CZ" sz="1400" b="0" i="0" u="none" strike="noStrike" baseline="0" dirty="0" err="1"/>
              <a:t>Podaktivita</a:t>
            </a:r>
            <a:r>
              <a:rPr lang="cs-CZ" sz="1400" b="0" i="0" u="none" strike="noStrike" baseline="0" dirty="0"/>
              <a:t> č. 3.8 - Místní akční plánování</a:t>
            </a:r>
          </a:p>
          <a:p>
            <a:pPr lvl="1"/>
            <a:r>
              <a:rPr lang="pl-PL" sz="1400" b="0" i="0" u="none" strike="noStrike" baseline="0" dirty="0"/>
              <a:t>Podaktivita č. 3.9 - Spolupráce s projektem IDZ</a:t>
            </a:r>
          </a:p>
          <a:p>
            <a:pPr lvl="1"/>
            <a:r>
              <a:rPr lang="pl-PL" sz="1400" b="0" i="0" u="none" strike="noStrike" baseline="0" dirty="0"/>
              <a:t>Podaktivita č. 3.10 - Spolupráce s Ips</a:t>
            </a:r>
          </a:p>
          <a:p>
            <a:pPr algn="l"/>
            <a:r>
              <a:rPr lang="cs-CZ" sz="1800" b="0" i="0" u="none" strike="noStrike" baseline="0" dirty="0"/>
              <a:t>Aktivita 4 - Implementace akčních plánů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4C5E7-5A78-6568-28E2-190F19A4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809A38-092E-2724-D19F-E9D93212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C7557-047F-BD59-6341-FA6F811F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3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C57FEAE-2700-65A7-23CC-DC1097B44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E720AA-3321-7FAD-605C-D00EB699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388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69082-DE66-21C1-C51B-DEB01251F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D072F-E4C5-E261-D002-13F3F7F2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2 – evaluace – Závěrečná evaluační zpráva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9B2C92-A9DB-358C-FDEB-7C7BC660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E3D2CF-1366-E24E-04B6-B5E05841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6F2DAD-C6E8-DD6F-9094-F8DEA92D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3CA7B-3497-83FA-A123-EC5C6C38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30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D0F9E220-DBC5-85D7-F124-02B9B8D4E9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E76F0F-2AA3-B3DC-AE82-9A87BED04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77B0C2-9CD5-A37E-8B4D-A1B6C812E22A}"/>
              </a:ext>
            </a:extLst>
          </p:cNvPr>
          <p:cNvSpPr txBox="1">
            <a:spLocks/>
          </p:cNvSpPr>
          <p:nvPr/>
        </p:nvSpPr>
        <p:spPr>
          <a:xfrm>
            <a:off x="677333" y="1263364"/>
            <a:ext cx="9059095" cy="68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Specifika projektu</a:t>
            </a:r>
            <a:endParaRPr lang="cs-CZ" dirty="0"/>
          </a:p>
        </p:txBody>
      </p:sp>
      <p:sp>
        <p:nvSpPr>
          <p:cNvPr id="10" name="Zástupný obsah 10">
            <a:extLst>
              <a:ext uri="{FF2B5EF4-FFF2-40B4-BE49-F238E27FC236}">
                <a16:creationId xmlns:a16="http://schemas.microsoft.com/office/drawing/2014/main" id="{95D6F1C7-E935-9122-D274-8938B73F0B91}"/>
              </a:ext>
            </a:extLst>
          </p:cNvPr>
          <p:cNvSpPr txBox="1">
            <a:spLocks/>
          </p:cNvSpPr>
          <p:nvPr/>
        </p:nvSpPr>
        <p:spPr>
          <a:xfrm>
            <a:off x="677334" y="1910069"/>
            <a:ext cx="5598206" cy="4039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Navazuje na MAP I – III - změna nositele projektu</a:t>
            </a:r>
          </a:p>
          <a:p>
            <a:r>
              <a:rPr lang="cs-CZ"/>
              <a:t>Nositelem projektu je Místní akční skupina Třešťsko, o.p.s.</a:t>
            </a:r>
          </a:p>
          <a:p>
            <a:r>
              <a:rPr lang="cs-CZ"/>
              <a:t>Finančními partnery jsou: </a:t>
            </a:r>
          </a:p>
          <a:p>
            <a:pPr lvl="1"/>
            <a:r>
              <a:rPr lang="cs-CZ"/>
              <a:t>MAS LEADER – Loucko, z.s., </a:t>
            </a:r>
          </a:p>
          <a:p>
            <a:pPr lvl="1"/>
            <a:r>
              <a:rPr lang="cs-CZ"/>
              <a:t>MAS Českomoravské pomezí, o.p.s., </a:t>
            </a:r>
          </a:p>
          <a:p>
            <a:pPr lvl="1"/>
            <a:r>
              <a:rPr lang="cs-CZ"/>
              <a:t>Statutární město Jihlava</a:t>
            </a:r>
          </a:p>
          <a:p>
            <a:r>
              <a:rPr lang="cs-CZ"/>
              <a:t>Odborníci pro realizaci implementačních aktivit:</a:t>
            </a:r>
          </a:p>
          <a:p>
            <a:pPr lvl="1"/>
            <a:r>
              <a:rPr lang="cs-CZ"/>
              <a:t>Zapojení místních leaderů</a:t>
            </a:r>
          </a:p>
          <a:p>
            <a:pPr lvl="1"/>
            <a:r>
              <a:rPr lang="cs-CZ"/>
              <a:t>Odborníci z Oblastní Charity Jihlava</a:t>
            </a:r>
          </a:p>
          <a:p>
            <a:pPr lvl="1"/>
            <a:r>
              <a:rPr lang="cs-CZ"/>
              <a:t>Odborníci z MŠ a Speciálně pedagogického centra Jihlava</a:t>
            </a:r>
          </a:p>
          <a:p>
            <a:pPr lvl="1"/>
            <a:endParaRPr lang="cs-CZ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3410CD4-0B5A-CBA0-0CAE-A5FAB79E2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8" t="33258" r="31546" b="37249"/>
          <a:stretch>
            <a:fillRect/>
          </a:stretch>
        </p:blipFill>
        <p:spPr bwMode="auto">
          <a:xfrm>
            <a:off x="6471048" y="2057414"/>
            <a:ext cx="3498594" cy="302015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47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57F6C-B665-0D2D-45F4-E5AFFF73A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937AE-72B7-5A7A-AC6B-6739C719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2 – evaluace – Závěrečná evaluační zpráva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90C2F7-D63B-EFC3-9A9E-0C652422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64466-49AA-A86E-E1CB-31BD36A1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C40530-F601-59F8-7702-12E9E307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B88D52-D9C4-6EE9-5BCA-FFF331E1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31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A56DF37E-438A-363D-59B7-453D972E98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B8A142D-6C65-69C5-9D2E-2572DA679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9DCCB1E-2164-FF61-93C4-F2D9ACA1D62C}"/>
              </a:ext>
            </a:extLst>
          </p:cNvPr>
          <p:cNvSpPr txBox="1">
            <a:spLocks/>
          </p:cNvSpPr>
          <p:nvPr/>
        </p:nvSpPr>
        <p:spPr>
          <a:xfrm>
            <a:off x="677333" y="1263364"/>
            <a:ext cx="9059095" cy="68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Nastavení evaluace</a:t>
            </a:r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71582EC-A128-F42F-C95A-A849CCFC540A}"/>
              </a:ext>
            </a:extLst>
          </p:cNvPr>
          <p:cNvSpPr txBox="1">
            <a:spLocks/>
          </p:cNvSpPr>
          <p:nvPr/>
        </p:nvSpPr>
        <p:spPr>
          <a:xfrm>
            <a:off x="677863" y="1909763"/>
            <a:ext cx="8596312" cy="404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err="1"/>
              <a:t>Ongoing</a:t>
            </a:r>
            <a:r>
              <a:rPr lang="cs-CZ" sz="2400" b="1" dirty="0"/>
              <a:t> evaluace – průběžná evaluace</a:t>
            </a:r>
          </a:p>
          <a:p>
            <a:r>
              <a:rPr lang="cs-CZ" sz="2400" b="1" dirty="0"/>
              <a:t>Teorie změny</a:t>
            </a:r>
          </a:p>
          <a:p>
            <a:endParaRPr lang="cs-CZ" sz="1800" b="1" dirty="0"/>
          </a:p>
          <a:p>
            <a:endParaRPr lang="cs-CZ" sz="1800" b="1" dirty="0"/>
          </a:p>
          <a:p>
            <a:endParaRPr lang="cs-CZ" sz="1800" b="1" dirty="0"/>
          </a:p>
          <a:p>
            <a:endParaRPr lang="cs-CZ" sz="1800" b="1" dirty="0"/>
          </a:p>
          <a:p>
            <a:endParaRPr lang="cs-CZ" sz="900" b="1" dirty="0"/>
          </a:p>
          <a:p>
            <a:r>
              <a:rPr lang="cs-CZ" sz="2400" b="1" dirty="0"/>
              <a:t>Evaluační design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09D24D67-2FF8-07FC-2C49-1E7ED39CA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30003"/>
              </p:ext>
            </p:extLst>
          </p:nvPr>
        </p:nvGraphicFramePr>
        <p:xfrm>
          <a:off x="677333" y="2699990"/>
          <a:ext cx="9945666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222">
                  <a:extLst>
                    <a:ext uri="{9D8B030D-6E8A-4147-A177-3AD203B41FA5}">
                      <a16:colId xmlns:a16="http://schemas.microsoft.com/office/drawing/2014/main" val="2936299891"/>
                    </a:ext>
                  </a:extLst>
                </a:gridCol>
                <a:gridCol w="3315222">
                  <a:extLst>
                    <a:ext uri="{9D8B030D-6E8A-4147-A177-3AD203B41FA5}">
                      <a16:colId xmlns:a16="http://schemas.microsoft.com/office/drawing/2014/main" val="1616338237"/>
                    </a:ext>
                  </a:extLst>
                </a:gridCol>
                <a:gridCol w="3315222">
                  <a:extLst>
                    <a:ext uri="{9D8B030D-6E8A-4147-A177-3AD203B41FA5}">
                      <a16:colId xmlns:a16="http://schemas.microsoft.com/office/drawing/2014/main" val="304533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Co chceme změnit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Jak změny chceme dosáhnout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Co má být výsledkem změny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79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Přístup hlavních cílových skupin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Aktivity implementace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Zkvalitnění vzdělávání v MŠ a ZŠ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54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Spolupráce mezi aktéry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Proces plánování</a:t>
                      </a:r>
                    </a:p>
                    <a:p>
                      <a:r>
                        <a:rPr lang="cs-CZ" sz="1600" dirty="0"/>
                        <a:t>Aktivity implementace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Prohloubení spolupráce a zapojení relevantních aktérů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1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Zlepšení komunikace mezi aktéry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Komunikační aktivity</a:t>
                      </a:r>
                    </a:p>
                    <a:p>
                      <a:r>
                        <a:rPr lang="cs-CZ" sz="1600" dirty="0"/>
                        <a:t>Aktivity implementace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Zvýšení zájmu o vzdělávání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259040"/>
                  </a:ext>
                </a:extLst>
              </a:tr>
            </a:tbl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7642AFB9-7A0D-B36C-ED4B-78A99C4F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3" y="4976520"/>
            <a:ext cx="999830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9E42E-DF62-1CD7-3AC9-1A8074107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BBF5E-2D0A-EEB8-37E4-3602CA19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2 – evaluace – Závěrečná evaluační zpráva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0A279-9EB3-119B-9F71-DC489BEF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A8F80A-FF39-E517-5E0E-96F9E0B7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DEBEDB-9462-C010-0239-FF7BA49D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5EA6B9-A297-473D-6AB7-87A130FB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32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C872A288-6CFB-8D8D-B86D-44320E9F7F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A45F2B9-64C8-99F5-BD99-B84287F0E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598D44D-F788-058D-2F41-FE7E79090311}"/>
              </a:ext>
            </a:extLst>
          </p:cNvPr>
          <p:cNvSpPr txBox="1">
            <a:spLocks/>
          </p:cNvSpPr>
          <p:nvPr/>
        </p:nvSpPr>
        <p:spPr>
          <a:xfrm>
            <a:off x="677333" y="1263364"/>
            <a:ext cx="9059095" cy="68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Nástoje, které jsme využívali pro sběr dat</a:t>
            </a:r>
            <a:endParaRPr lang="cs-CZ" dirty="0"/>
          </a:p>
        </p:txBody>
      </p:sp>
      <p:sp>
        <p:nvSpPr>
          <p:cNvPr id="10" name="Zástupný obsah 10">
            <a:extLst>
              <a:ext uri="{FF2B5EF4-FFF2-40B4-BE49-F238E27FC236}">
                <a16:creationId xmlns:a16="http://schemas.microsoft.com/office/drawing/2014/main" id="{F955DD92-CDCC-E270-44B2-BD6B35DBC09E}"/>
              </a:ext>
            </a:extLst>
          </p:cNvPr>
          <p:cNvSpPr txBox="1">
            <a:spLocks/>
          </p:cNvSpPr>
          <p:nvPr/>
        </p:nvSpPr>
        <p:spPr>
          <a:xfrm>
            <a:off x="677334" y="1910069"/>
            <a:ext cx="8596668" cy="4039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u="sng"/>
              <a:t>Analýza dokumentů </a:t>
            </a:r>
            <a:r>
              <a:rPr lang="cs-CZ" sz="2000"/>
              <a:t>– Desk research (zápisy ze schůzek, průběžné zprávy o realizaci, hodnocení jednotlivých aktivit atd.)</a:t>
            </a:r>
          </a:p>
          <a:p>
            <a:r>
              <a:rPr lang="cs-CZ" sz="2000" b="1" u="sng"/>
              <a:t>Pozorování </a:t>
            </a:r>
            <a:r>
              <a:rPr lang="cs-CZ" sz="2000"/>
              <a:t>(zejména u méně uchopitelných cílových skupin jako jsou děti a žáci nebo široká veřejnost)</a:t>
            </a:r>
          </a:p>
          <a:p>
            <a:r>
              <a:rPr lang="cs-CZ" sz="2000" b="1" u="sng"/>
              <a:t>Kvantitativní průzkum </a:t>
            </a:r>
            <a:r>
              <a:rPr lang="cs-CZ" sz="2000"/>
              <a:t>(dotazníky) – zpětnovazební dotazníky jednotlivých akcí (rozšířené o podchycení přínosu) upravené pro jednotlivé cílové skupiny – specifikum – fyzický sběr bezprostředně po akci – vliv na nadstandardní návratnost</a:t>
            </a:r>
          </a:p>
          <a:p>
            <a:r>
              <a:rPr lang="cs-CZ" sz="2000" b="1" u="sng"/>
              <a:t>Individuální hloubkové rozhovory </a:t>
            </a:r>
            <a:r>
              <a:rPr lang="cs-CZ" sz="2000"/>
              <a:t>(např. s realizačním týmem, zástupci cílové skupiny, klíčovými aktéry, atd.)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90043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3890F-4F49-739C-B972-4F2261068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D866E-9244-9F5E-CA5F-F06F3A1D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2 – evaluace – Závěrečná evaluační zpráva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8742CD-4777-FFE0-99EE-3407491A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9AE366-1AD1-ED81-F3C3-E5A5EDA1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42433C-15A1-F7EC-BA6B-0EC2C260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175DC9-02A0-BE03-D2FA-4088607E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33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0DDF3C95-A208-31CD-F510-D8D874E899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16F537-C347-E5C7-86D7-84ADAC5A9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9AB055E-AC8C-4E18-C46F-88637888960D}"/>
              </a:ext>
            </a:extLst>
          </p:cNvPr>
          <p:cNvSpPr txBox="1">
            <a:spLocks/>
          </p:cNvSpPr>
          <p:nvPr/>
        </p:nvSpPr>
        <p:spPr>
          <a:xfrm>
            <a:off x="960749" y="1188742"/>
            <a:ext cx="6123517" cy="68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Závěrečné výsledky evaluace - data</a:t>
            </a:r>
            <a:endParaRPr lang="cs-CZ" dirty="0"/>
          </a:p>
        </p:txBody>
      </p:sp>
      <p:sp>
        <p:nvSpPr>
          <p:cNvPr id="10" name="Zástupný obsah 10">
            <a:extLst>
              <a:ext uri="{FF2B5EF4-FFF2-40B4-BE49-F238E27FC236}">
                <a16:creationId xmlns:a16="http://schemas.microsoft.com/office/drawing/2014/main" id="{FA4D7C4E-A96A-73E5-1FB9-2C3798853E61}"/>
              </a:ext>
            </a:extLst>
          </p:cNvPr>
          <p:cNvSpPr txBox="1">
            <a:spLocks/>
          </p:cNvSpPr>
          <p:nvPr/>
        </p:nvSpPr>
        <p:spPr>
          <a:xfrm>
            <a:off x="717633" y="1774151"/>
            <a:ext cx="9366779" cy="483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Nadstandardní návratnost zpětnovazebních dotazníků, celkem bylo zpracováno 1309 dotazníků napříč všemi primárními cílovými skupinami.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18BCB50-42E2-5867-D758-D70B0F41D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71" y="2365132"/>
            <a:ext cx="11071296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81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1660F-D9B3-06AA-3220-76419FBB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A5670-1B8A-8C12-5C8D-6B84E54E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2 – evaluace – Závěrečná evaluační zpráva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E78D9B-2315-A187-D4E7-4BB1CD393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9C70EE-8091-5D4A-14B4-D38EFF70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73E11B-B4D2-D96C-F875-70BFD1FF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FFEF12-FB73-8D62-D843-FD8F82C4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34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35EA60D-DEAB-38A1-4281-EFF35CCEE6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8197C8-7742-0618-2C99-E43208AB2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4FC36F1-ED28-2A7D-E290-BE2B421669FB}"/>
              </a:ext>
            </a:extLst>
          </p:cNvPr>
          <p:cNvSpPr txBox="1">
            <a:spLocks/>
          </p:cNvSpPr>
          <p:nvPr/>
        </p:nvSpPr>
        <p:spPr>
          <a:xfrm>
            <a:off x="838200" y="1032614"/>
            <a:ext cx="7221718" cy="910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Teorie změny č. 1 – Přístup hlavních cílových skupin</a:t>
            </a:r>
          </a:p>
        </p:txBody>
      </p:sp>
      <p:sp>
        <p:nvSpPr>
          <p:cNvPr id="10" name="Zástupný obsah 10">
            <a:extLst>
              <a:ext uri="{FF2B5EF4-FFF2-40B4-BE49-F238E27FC236}">
                <a16:creationId xmlns:a16="http://schemas.microsoft.com/office/drawing/2014/main" id="{993C46C4-FC35-0F54-6D22-0A0E6D058325}"/>
              </a:ext>
            </a:extLst>
          </p:cNvPr>
          <p:cNvSpPr txBox="1">
            <a:spLocks/>
          </p:cNvSpPr>
          <p:nvPr/>
        </p:nvSpPr>
        <p:spPr>
          <a:xfrm>
            <a:off x="944327" y="1738230"/>
            <a:ext cx="9695391" cy="4866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1. Vedení škol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900" b="1" dirty="0"/>
              <a:t>Shrnutí hlavních dopadů: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b="1" dirty="0"/>
              <a:t>Rozvoj strategického řízení a plánování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dirty="0"/>
              <a:t>Pochopení principů strategického plánování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dirty="0"/>
              <a:t>Aktualizace strategického rámce jako příležitosti k rozvoji (komunikace se zřizovatelem o rozvoji školy)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dirty="0"/>
              <a:t>Individuální podpora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b="1" dirty="0"/>
              <a:t>Synergie s ostatními projekty a efektivní využívání zdrojů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dirty="0"/>
              <a:t>Vícezdrojové financování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dirty="0"/>
              <a:t>Návaznost aktivit (např. ochutnávka z MAP, pokračování v rámci Šablon)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dirty="0"/>
              <a:t>Materiální podpora (pomůcky, metodické materiály, participativní rozpočet pro žákovské parlamenty, pomůcky do mimoškolních aktivit)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b="1" dirty="0"/>
              <a:t>Posílení spolupráce a sdílení zkušeností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dirty="0"/>
              <a:t>Setkávání ředitelů a širšího vedení škol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dirty="0" err="1"/>
              <a:t>Provazba</a:t>
            </a:r>
            <a:r>
              <a:rPr lang="cs-CZ" sz="1900" dirty="0"/>
              <a:t> malotřídních škol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900" dirty="0"/>
              <a:t>Nová partnerství a síťování</a:t>
            </a:r>
          </a:p>
          <a:p>
            <a:pPr lvl="1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871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01D3B-7478-B3ED-D308-AC698FACB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41EFD-D64A-AEBB-E9C5-A9D6C272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2 – evaluace – Závěrečná evaluační zpráva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1FF5D-72E7-6D76-DB35-E84A2D2D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0911D2-98DC-904C-0029-F58630B3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5FD3AA-94BA-FD00-F5D8-94DC9508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2930BF-F068-99E7-24C7-36CC0E4E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35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D8C8143-D9E6-FE13-9A06-C2DDC6DD8C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9BA20E6-B807-8592-8566-6040E2282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obsah 10">
            <a:extLst>
              <a:ext uri="{FF2B5EF4-FFF2-40B4-BE49-F238E27FC236}">
                <a16:creationId xmlns:a16="http://schemas.microsoft.com/office/drawing/2014/main" id="{28717D55-C661-BD1F-5ABB-2AD4FF624535}"/>
              </a:ext>
            </a:extLst>
          </p:cNvPr>
          <p:cNvSpPr txBox="1">
            <a:spLocks/>
          </p:cNvSpPr>
          <p:nvPr/>
        </p:nvSpPr>
        <p:spPr>
          <a:xfrm>
            <a:off x="838199" y="1738229"/>
            <a:ext cx="10379697" cy="4531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500" b="1" dirty="0"/>
              <a:t>2. Pedagogové</a:t>
            </a:r>
          </a:p>
          <a:p>
            <a:r>
              <a:rPr lang="cs-CZ" dirty="0"/>
              <a:t>Rozvoj konkrétních odborných kompetencí prostřednictvím jednotlivých seminářů a workshopů</a:t>
            </a:r>
          </a:p>
          <a:p>
            <a:pPr lvl="1"/>
            <a:r>
              <a:rPr lang="cs-CZ" dirty="0"/>
              <a:t>Zvyšování odborných kompetencí zejména v oblasti inkluze a speciálních vzdělávacích potřeb</a:t>
            </a:r>
          </a:p>
          <a:p>
            <a:pPr lvl="1"/>
            <a:r>
              <a:rPr lang="cs-CZ" dirty="0"/>
              <a:t>Rozvoj třídního klimatu a prevence</a:t>
            </a:r>
          </a:p>
          <a:p>
            <a:pPr lvl="1"/>
            <a:r>
              <a:rPr lang="cs-CZ" dirty="0"/>
              <a:t>Rozvoj digitální gramotnosti a kyberbezpečnosti</a:t>
            </a:r>
          </a:p>
          <a:p>
            <a:pPr marL="0" indent="0">
              <a:buNone/>
            </a:pPr>
            <a:r>
              <a:rPr lang="cs-CZ" sz="3500" b="1" dirty="0"/>
              <a:t>3. Děti a žáci</a:t>
            </a:r>
          </a:p>
          <a:p>
            <a:pPr marL="0" indent="0">
              <a:buNone/>
            </a:pPr>
            <a:r>
              <a:rPr lang="cs-CZ" b="1" dirty="0"/>
              <a:t>Děti v MŠ a mladší žáci</a:t>
            </a:r>
          </a:p>
          <a:p>
            <a:r>
              <a:rPr lang="cs-CZ" dirty="0"/>
              <a:t>Projektové dny – praktická a zážitková forma, konkrétní dovednosti a témata, místně zakotvené učení</a:t>
            </a:r>
          </a:p>
          <a:p>
            <a:r>
              <a:rPr lang="cs-CZ" dirty="0"/>
              <a:t>Workshopy Digitální gramotnosti  - srozumitelnost, hravá forma ochrana dat</a:t>
            </a:r>
          </a:p>
          <a:p>
            <a:r>
              <a:rPr lang="cs-CZ" dirty="0"/>
              <a:t>Literární pořady – propojení s prožitkovým učením, aktivní zapojení, posilování lásky ke knihám a čtenářství</a:t>
            </a:r>
          </a:p>
          <a:p>
            <a:pPr marL="0" indent="0">
              <a:buNone/>
            </a:pPr>
            <a:r>
              <a:rPr lang="cs-CZ" b="1" dirty="0"/>
              <a:t>Starší žáci</a:t>
            </a:r>
          </a:p>
          <a:p>
            <a:r>
              <a:rPr lang="cs-CZ" dirty="0"/>
              <a:t>Rozvoj demokratických a sociálních kompetencí</a:t>
            </a:r>
          </a:p>
          <a:p>
            <a:r>
              <a:rPr lang="cs-CZ" dirty="0"/>
              <a:t>Osobní prožitek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8F559A9C-3C87-6377-EADA-EF616AD48B1D}"/>
              </a:ext>
            </a:extLst>
          </p:cNvPr>
          <p:cNvSpPr txBox="1">
            <a:spLocks/>
          </p:cNvSpPr>
          <p:nvPr/>
        </p:nvSpPr>
        <p:spPr>
          <a:xfrm>
            <a:off x="838200" y="1032614"/>
            <a:ext cx="7221718" cy="910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Teorie změny č. 1 – Přístup hlavních cílových skupin</a:t>
            </a:r>
          </a:p>
        </p:txBody>
      </p:sp>
    </p:spTree>
    <p:extLst>
      <p:ext uri="{BB962C8B-B14F-4D97-AF65-F5344CB8AC3E}">
        <p14:creationId xmlns:p14="http://schemas.microsoft.com/office/powerpoint/2010/main" val="78116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8322C-2B48-4F2B-8E1E-448B2FA5F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ACF9A-D56A-714A-5979-A76F18BF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417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2 – evaluace – Závěrečná evaluační zpráva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D8B014-7E95-FF7A-9B16-B7D372BE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29AB65-2551-1C23-65B8-33F9C9DE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33F4F9-62DD-F99E-C6AC-DCE5269D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9B5D14-ABF0-81B0-B6B3-6653DE45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36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DF4C3CE9-1EE1-98FC-471C-1C9F460E4C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CA14C87-E641-1126-E553-5ADF2D13E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obsah 10">
            <a:extLst>
              <a:ext uri="{FF2B5EF4-FFF2-40B4-BE49-F238E27FC236}">
                <a16:creationId xmlns:a16="http://schemas.microsoft.com/office/drawing/2014/main" id="{500D4137-FAFE-D36B-D77B-2C2AD3F687DF}"/>
              </a:ext>
            </a:extLst>
          </p:cNvPr>
          <p:cNvSpPr txBox="1">
            <a:spLocks/>
          </p:cNvSpPr>
          <p:nvPr/>
        </p:nvSpPr>
        <p:spPr>
          <a:xfrm>
            <a:off x="838199" y="1913024"/>
            <a:ext cx="8900054" cy="475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Rozvoj spolupráce díky nové organizační struktuře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Pozitivní dopady síťování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Aktivace menších škol na okraji území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Díky nové organizační struktuře bylo možné lépe reagovat na aktuální potřeby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Budování vnitřního síťování a sdílení praxe mezi školami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Pravidelná setkání vedení škol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Setkávání specifických skupin (i méně tradičních jako např. správci budov)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Budování spolupráce i uvnitř škol díky supervizi/týmové spolupráci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Zapojení místních zdrojů a organizací (místní leadeři, Městská knihovna Jihlava)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Posílení komunikace a spolupráce se zřizovateli a veřejnou správou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D3AF977-E272-C934-D1FF-39D11E59A42F}"/>
              </a:ext>
            </a:extLst>
          </p:cNvPr>
          <p:cNvSpPr txBox="1">
            <a:spLocks/>
          </p:cNvSpPr>
          <p:nvPr/>
        </p:nvSpPr>
        <p:spPr>
          <a:xfrm>
            <a:off x="838199" y="1281409"/>
            <a:ext cx="8645165" cy="548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 b="1" dirty="0">
                <a:solidFill>
                  <a:schemeClr val="tx1"/>
                </a:solidFill>
              </a:rPr>
              <a:t>Teorie změny č. 2 – Spolupráce mezi aktéry</a:t>
            </a:r>
          </a:p>
        </p:txBody>
      </p:sp>
    </p:spTree>
    <p:extLst>
      <p:ext uri="{BB962C8B-B14F-4D97-AF65-F5344CB8AC3E}">
        <p14:creationId xmlns:p14="http://schemas.microsoft.com/office/powerpoint/2010/main" val="1545677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EC33-4279-E098-A493-0C6BAB8EF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16982-1BF3-8A19-2244-7C2E79F2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2 – evaluace – Závěrečná evaluační zpráva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80461C-D8D1-BCF0-78D9-36844F404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4C79E0-5F9A-1927-AC63-B83B9B0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BC171B-922B-7A1B-4054-02D774D0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7387F2-0A2F-2B74-DDD4-5E24AC0F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37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BD46A21-F351-54A1-864C-513C8571DC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DFB032C-DE33-378E-6C65-8B7B4CE63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obsah 10">
            <a:extLst>
              <a:ext uri="{FF2B5EF4-FFF2-40B4-BE49-F238E27FC236}">
                <a16:creationId xmlns:a16="http://schemas.microsoft.com/office/drawing/2014/main" id="{5208E59F-1E76-C0D1-F3AB-CAB75F2A180E}"/>
              </a:ext>
            </a:extLst>
          </p:cNvPr>
          <p:cNvSpPr txBox="1">
            <a:spLocks/>
          </p:cNvSpPr>
          <p:nvPr/>
        </p:nvSpPr>
        <p:spPr>
          <a:xfrm>
            <a:off x="649052" y="2160291"/>
            <a:ext cx="9252479" cy="418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b="1" dirty="0"/>
              <a:t>Posílení komunikace s rodiči a širokou veřejností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Zlepšení komunikace skrz osvětu - Přednášky/osvětové akce (např. Budování psychické odolnosti) byly velmi pozitivně hodnoceny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Šíření informací a zviditelnění (komunikační kanály)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Využívání různých kanálů (web – přehledný kalendář akcí, aktuality), e-maily, místní média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Zviditelnění škol/vtažení rodičů do dění v jednotlivých školách: Projekt pomáhal zviditelňovat jednotlivé školy v místě díky podpoře parlamentů a jejich akcí pro veřejnost, které byly součástí projektu.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Zprostředkování klíčových informací: MAP pomohl šířit informace o systémových projektech (Střední článek, Kurikulum, IDZ)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Zlepšení interní komunikace uvnitř jednotlivých škol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Díky rozvoji komunikačních kompetencí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sz="2000" dirty="0"/>
              <a:t>Díky supervizi/týmové spolupráci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D9B4C072-F198-5E7F-8F7F-54DBAB494DBF}"/>
              </a:ext>
            </a:extLst>
          </p:cNvPr>
          <p:cNvSpPr txBox="1">
            <a:spLocks/>
          </p:cNvSpPr>
          <p:nvPr/>
        </p:nvSpPr>
        <p:spPr>
          <a:xfrm>
            <a:off x="898689" y="1163578"/>
            <a:ext cx="9002842" cy="910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 b="1" dirty="0">
                <a:solidFill>
                  <a:schemeClr val="tx1"/>
                </a:solidFill>
              </a:rPr>
              <a:t>Teorie změny č. 3 – Zlepšení komunikace mezi aktéry – zvýšení zájmu/povědomí o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382821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9F05E-8D6E-D044-6507-65F0B906D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7DCB0-5F0E-8028-4CA3-CA846A0E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2 – evaluace – Závěrečná evaluační zpráva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F1171F-9C7D-D97E-AC5C-5854F7B51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21A8C1-69C9-0995-0C00-0FED7AB7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79C705-8351-6F73-5838-FAA41CFD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9F7007-64DA-02E6-DC5D-9D13A28B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38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DA5A39D5-64EC-4D16-DA5E-1F0D018786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FE93473-581F-314D-46A8-E49358140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1F8C636-1048-5786-167F-E5F6C1A0EEF3}"/>
              </a:ext>
            </a:extLst>
          </p:cNvPr>
          <p:cNvSpPr txBox="1">
            <a:spLocks/>
          </p:cNvSpPr>
          <p:nvPr/>
        </p:nvSpPr>
        <p:spPr>
          <a:xfrm>
            <a:off x="826968" y="1023978"/>
            <a:ext cx="5508863" cy="68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Klíčové metriky úspěchu</a:t>
            </a:r>
          </a:p>
        </p:txBody>
      </p:sp>
      <p:graphicFrame>
        <p:nvGraphicFramePr>
          <p:cNvPr id="10" name="Zástupný obsah 14">
            <a:extLst>
              <a:ext uri="{FF2B5EF4-FFF2-40B4-BE49-F238E27FC236}">
                <a16:creationId xmlns:a16="http://schemas.microsoft.com/office/drawing/2014/main" id="{AAC6CC53-F946-8AC8-4746-9AC464FE5E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782567"/>
              </p:ext>
            </p:extLst>
          </p:nvPr>
        </p:nvGraphicFramePr>
        <p:xfrm>
          <a:off x="383806" y="1658590"/>
          <a:ext cx="11253408" cy="469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1136">
                  <a:extLst>
                    <a:ext uri="{9D8B030D-6E8A-4147-A177-3AD203B41FA5}">
                      <a16:colId xmlns:a16="http://schemas.microsoft.com/office/drawing/2014/main" val="3729645797"/>
                    </a:ext>
                  </a:extLst>
                </a:gridCol>
                <a:gridCol w="3751136">
                  <a:extLst>
                    <a:ext uri="{9D8B030D-6E8A-4147-A177-3AD203B41FA5}">
                      <a16:colId xmlns:a16="http://schemas.microsoft.com/office/drawing/2014/main" val="3961717855"/>
                    </a:ext>
                  </a:extLst>
                </a:gridCol>
                <a:gridCol w="3751136">
                  <a:extLst>
                    <a:ext uri="{9D8B030D-6E8A-4147-A177-3AD203B41FA5}">
                      <a16:colId xmlns:a16="http://schemas.microsoft.com/office/drawing/2014/main" val="2002275403"/>
                    </a:ext>
                  </a:extLst>
                </a:gridCol>
              </a:tblGrid>
              <a:tr h="349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Cílová Skupina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 dirty="0">
                          <a:effectLst/>
                        </a:rPr>
                        <a:t>Název Aktivity / Typ Intervence</a:t>
                      </a:r>
                      <a:endParaRPr lang="cs-CZ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Hlavní důvod pro největší přínos (Dopad)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13013619"/>
                  </a:ext>
                </a:extLst>
              </a:tr>
              <a:tr h="621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Pedagogové a Nepedagogové (PP/NPP)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Třídnické hodiny aneb Prostor pro prevenci (Zážitkové workshopy Charita Jihlava)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Vysoký nárůst praktických kompetencí a nástrojů pro prevenci a stmelení kolektivu.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64134227"/>
                  </a:ext>
                </a:extLst>
              </a:tr>
              <a:tr h="621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Pedagogové a Asistenti Pedagoga (AP)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Skupinová podpora a Konzultace SPC (Inkluze, SVP, Komunikační kompetence)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Poskytnutí zásadních nástrojů pro práci se SVP a řešení náročného chování.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15416764"/>
                  </a:ext>
                </a:extLst>
              </a:tr>
              <a:tr h="621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Pedagogové (PP)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Osvětová akce – Budování psychické odolnosti (pro PP a Veřejnost)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Osobní posun a sebereflexe v náročných tématech wellbeingu.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82305064"/>
                  </a:ext>
                </a:extLst>
              </a:tr>
              <a:tr h="621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Děti a Žáci (hodnoceno pedagogy)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Projektové dny A. Tkadlečkové (např. Od semínka k moštu, Ježci v Jihlavě, Záhady vesmíru)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Nejlépe hodnocené aktivity z hlediska inovace a zážitkové pedagogiky.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46554024"/>
                  </a:ext>
                </a:extLst>
              </a:tr>
              <a:tr h="621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Žáci ZŠ (starší)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Žákovské parlamenty (včetně vícedenních setkání)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Rozvoj sociálních a demokratických kompetencí a silná motivace aktivních žáků.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79490031"/>
                  </a:ext>
                </a:extLst>
              </a:tr>
              <a:tr h="621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Děti (MŠ) a mladší Žáci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Literární pořady (ve spolupráci s místní knihovnou)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Hravá forma k navázání lásky ke knihám a vysoká kvalita podání.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49748921"/>
                  </a:ext>
                </a:extLst>
              </a:tr>
              <a:tr h="621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Děti a Žáci ZŠ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Co je to internet (Digitální gramotnost)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 dirty="0">
                          <a:effectLst/>
                        </a:rPr>
                        <a:t>Hravá a názorná forma vysvětlení digitálních rizik bez použití počítače.</a:t>
                      </a:r>
                      <a:endParaRPr lang="cs-CZ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55400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945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C8102-7AB3-3517-00EB-7F658BB0E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B7DD8-B5DC-FD03-BB10-3A607BE5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2 – evaluace – Závěrečná evaluační zpráva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E9DD8D-3D32-193B-9FD6-0DD80C23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02F33C-818E-48A1-0A5E-11C415D0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748616-FC82-A032-467A-3C77FD27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89DFDC-4D68-B85D-E7F1-D61116EA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39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93798AC5-DDC9-41E2-6C9D-7EDC52F855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2FC34E-A94B-CDC8-B7FE-B92237B12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C2B3FFB-FF5A-9233-04C7-6DFE799CB49E}"/>
              </a:ext>
            </a:extLst>
          </p:cNvPr>
          <p:cNvSpPr txBox="1">
            <a:spLocks/>
          </p:cNvSpPr>
          <p:nvPr/>
        </p:nvSpPr>
        <p:spPr>
          <a:xfrm>
            <a:off x="677333" y="1263364"/>
            <a:ext cx="10441984" cy="68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Doporučení a udržitelnost</a:t>
            </a:r>
            <a:endParaRPr lang="cs-CZ" dirty="0"/>
          </a:p>
        </p:txBody>
      </p:sp>
      <p:sp>
        <p:nvSpPr>
          <p:cNvPr id="10" name="Zástupný obsah 10">
            <a:extLst>
              <a:ext uri="{FF2B5EF4-FFF2-40B4-BE49-F238E27FC236}">
                <a16:creationId xmlns:a16="http://schemas.microsoft.com/office/drawing/2014/main" id="{4504D2DE-04DB-10F4-4B4A-D16389A67B37}"/>
              </a:ext>
            </a:extLst>
          </p:cNvPr>
          <p:cNvSpPr txBox="1">
            <a:spLocks/>
          </p:cNvSpPr>
          <p:nvPr/>
        </p:nvSpPr>
        <p:spPr>
          <a:xfrm>
            <a:off x="677333" y="1910069"/>
            <a:ext cx="9908967" cy="3814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/>
              <a:t>Výsledky evaluace ukazují na řadu silných stránek projektu MAP IV, ale také na přetrvávající systémové výzvy. Následující doporučení a poučení slouží pro budoucí plánování intervencí v území ORP Jihlava a pro případné další projekty.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Pokračovat v cíleném vzdělávání v oblasti speciálních vzdělávacích potřeb a inkluze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Podporovat projektové dny a zážitkovou pedagogiku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Udržet  finanční podporu mimoškolních aktivit (kroužků)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Zachovat platformy pro setkávání a sdílení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Rozvíjet spolupráci s externími aktéry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Zajistit udržitelnost klíčových aktivit jako např. podpora žákovských parlamentů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8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2BC0-E2D5-FF12-4266-8D2F1228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F9221-F051-D089-63C1-902D2B9D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3.1 – Řídící výbor a organizační struktura MAP; KA 3.2 – Zpracování komunikačního plánu a realizace konzultačního procesu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01E1C3-2D42-0060-181C-0F6C9B064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Celkem 3 setkání Řídícího výboru – červen 2024, březen 2025, listopad 2025</a:t>
            </a:r>
          </a:p>
          <a:p>
            <a:r>
              <a:rPr lang="cs-CZ" dirty="0"/>
              <a:t>Průběžná prezentace aktivit v rámci projektu – </a:t>
            </a:r>
            <a:r>
              <a:rPr lang="cs-CZ" dirty="0">
                <a:hlinkClick r:id="rId2"/>
              </a:rPr>
              <a:t>www.map-jihlava.cz</a:t>
            </a:r>
            <a:r>
              <a:rPr lang="cs-CZ" dirty="0"/>
              <a:t> – včetně zveřejnění strategických dokumentů a výstupů pracovních skupin</a:t>
            </a:r>
          </a:p>
          <a:p>
            <a:r>
              <a:rPr lang="cs-CZ" dirty="0"/>
              <a:t>Facebook</a:t>
            </a:r>
          </a:p>
          <a:p>
            <a:r>
              <a:rPr lang="cs-CZ" dirty="0"/>
              <a:t>Tištěné noviny – Polná, Jihlava, Třešť, Velký Beranov, Luka nad Jihlavou</a:t>
            </a:r>
          </a:p>
          <a:p>
            <a:r>
              <a:rPr lang="cs-CZ" dirty="0"/>
              <a:t>Webové stránky partnerů projektu + Ježkovy oči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5E8898-B7BC-3327-F56F-56F87944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92292C-5283-34FA-1DFF-051D6E1A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FE9F28-5D5D-F60D-C5ED-AAFEC1E9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4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347A3C11-9A37-D8F3-0545-8BBB56C428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560949D-E6B1-EAFE-878A-4428DF965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497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D2A00-02C1-23D1-91F5-A2B94CB9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80F54C-7EFE-043B-731F-18AE9AC9F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Ing. Lucie Koumarová, 725 774 709, </a:t>
            </a:r>
            <a:r>
              <a:rPr lang="cs-CZ" dirty="0">
                <a:hlinkClick r:id="rId2"/>
              </a:rPr>
              <a:t>koumarova@map-jihlava.cz</a:t>
            </a:r>
            <a:endParaRPr lang="cs-CZ" dirty="0"/>
          </a:p>
          <a:p>
            <a:r>
              <a:rPr lang="cs-CZ" dirty="0"/>
              <a:t>Bc. Soňa </a:t>
            </a:r>
            <a:r>
              <a:rPr lang="cs-CZ" dirty="0" err="1"/>
              <a:t>Baueršímová</a:t>
            </a:r>
            <a:r>
              <a:rPr lang="cs-CZ" dirty="0"/>
              <a:t>, DiS., </a:t>
            </a:r>
            <a:r>
              <a:rPr lang="cs-CZ" dirty="0" err="1"/>
              <a:t>evaluátorka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CD21E2-65DC-D736-7EF0-024A43C1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63486F-DABA-9341-4266-3F2B31DC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F5DEFA-DD2F-850F-0AF2-FD19FEB1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40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B3652F71-4F0E-4862-2AFF-A19193FDAA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388AA7-CEC1-C0ED-9F33-DBD439B65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96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E07B4-2775-4313-25C3-0748CE0BB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E813A-6111-2D98-34AF-439D17A2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3.3 – Pracovní skupina pro 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B09A80-5AD3-4F8D-8514-9A7ACF617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29A470-7C6B-00A2-15A2-215523E5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EC9A1E-D531-2EE6-12FA-F9F4FA68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4247A7-6C5B-0B97-CF66-78C8704E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5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586335B-6C94-C9FE-4CB0-7835399F00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A7DBCA3-A257-0BEB-2951-BF11F7884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34259F8-8DF6-EC3F-BBD8-5D1104208FA3}"/>
              </a:ext>
            </a:extLst>
          </p:cNvPr>
          <p:cNvSpPr txBox="1"/>
          <p:nvPr/>
        </p:nvSpPr>
        <p:spPr>
          <a:xfrm>
            <a:off x="838200" y="1467696"/>
            <a:ext cx="9851796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Složení: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předseda + 5 členů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Setkávání: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28. 8. 2024, 11. 11. 2024, 10.</a:t>
            </a:r>
            <a:r>
              <a:rPr lang="cs-CZ" altLang="cs-CZ" sz="1600" dirty="0"/>
              <a:t> </a:t>
            </a:r>
            <a:r>
              <a:rPr kumimoji="0" lang="cs-CZ" altLang="cs-CZ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2. 2025, 26. 5. 2025, 18. 6. 2025, 15. 9. 2025,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20. 10. 2025, 4. 12. 2025.(7x prezenčně / 1 x online)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Hlavní činnosti: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Připomínkování a aktualizace dokumentace, analýza zdrojů financování, sdílení zkušeností, spolupráce s pracovními skupinami: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Připomínkování Místního akčního plánu rozvoje vzdělávání, Akčních plánů 2024/25, 2025/26, 2027/28, SR MAP IV ORP Jihlava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Aktualizace SWOT analýzy, aktualizace hlavních problémů k řešení a popis jejich příčin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Spolupráce s pracovními skupinami – připomínkování Seznam místních lídrů, Návrh aktivit spolupráce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Účast na prezentaci projektu </a:t>
            </a:r>
            <a:r>
              <a:rPr lang="cs-CZ" altLang="cs-CZ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Skoala</a:t>
            </a:r>
            <a:r>
              <a:rPr lang="cs-CZ" alt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finanční vzdělávání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Prioritizace finančních záměrů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Výstup: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cs typeface="Arial" panose="020B0604020202020204" pitchFamily="34" charset="0"/>
              </a:rPr>
              <a:t>Podklady pro rozhodování Řídícího výboru -</a:t>
            </a:r>
            <a:r>
              <a:rPr lang="cs-CZ" sz="1600" b="1" kern="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kern="100" dirty="0">
                <a:ea typeface="Calibri" panose="020F0502020204030204" pitchFamily="34" charset="0"/>
                <a:cs typeface="Arial" panose="020B0604020202020204" pitchFamily="34" charset="0"/>
              </a:rPr>
              <a:t>Strategický dokument MAP IV a Akční plány 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cs typeface="Arial" panose="020B0604020202020204" pitchFamily="34" charset="0"/>
              </a:rPr>
              <a:t>Plánování nákladů a identifikace finančních zdrojů: 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Tabulka finančních zdrojů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– přehled dotačních titulů pro financování investičních priorit škol ve svěřeném</a:t>
            </a:r>
            <a:r>
              <a:rPr lang="cs-CZ" altLang="cs-CZ" sz="1600" dirty="0">
                <a:cs typeface="Arial" panose="020B0604020202020204" pitchFamily="34" charset="0"/>
              </a:rPr>
              <a:t> území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6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ADC8C-6F3D-05B5-D9C8-616F55EFE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3B331-B206-CD95-66BA-19BDBA07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3.4 – Pracovní skupina pro podporu moderních didaktických forem vedoucích k rozvoji klíčových kompetencí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159A0-8825-214F-8989-9296A426E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8C4AD3-1B0D-3DDA-EAE9-31701B5F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5E4A07-A447-E31B-C956-D9C1DD7F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140A6F-DBB0-DF8D-E982-7E84D4CF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6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D2ED32D5-2E2C-41D0-AD82-92D236CCB6B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958639F-4589-63C0-C232-A8859DCFB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E0E11CA-A20C-BF40-00A5-DFA5251614CE}"/>
              </a:ext>
            </a:extLst>
          </p:cNvPr>
          <p:cNvSpPr txBox="1"/>
          <p:nvPr/>
        </p:nvSpPr>
        <p:spPr>
          <a:xfrm>
            <a:off x="915873" y="1465644"/>
            <a:ext cx="9830684" cy="4025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Setkání v roce 2025: 5x </a:t>
            </a: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 2. – ZŠ Demlova Jihlava; 15. 5. – ZŠ Dobronín; 25. 8. – online; 30. 10. – ZŠ Křížová Jihlava, 4. 12. – Gotická síň Jihlava; celkem setkání za celou dobu realizace projektu: 7x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 činnosti: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Sdílení zkušeností a dobré praxe v oblasti moderních didaktických metod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 na prezentaci o využití 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deskových her ve výuce</a:t>
            </a: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Aktualizace SWOT analýzy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Připomínkování akčního plánu 2026/2027 a 2027/2028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Identifikace 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chybějících aktivit ve školách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Seznam místních </a:t>
            </a:r>
            <a:r>
              <a:rPr lang="cs-CZ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leadrů</a:t>
            </a: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/expertů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 výstupy: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Seznam místních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leadrů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expertů</a:t>
            </a: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průběžně aktualizován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chybějících aktivit</a:t>
            </a: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školách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Návrhy 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seminářů, workshopů a přednášek</a:t>
            </a: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nové RVP, projektová výuka, moderní metody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Schválený Strategický dokument MAP IV a Akční plány </a:t>
            </a: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připraveno k projednání Řídícím výborem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Programy ve spolupráci s 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knihovnou a ZOO Jihlava</a:t>
            </a: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čtenářské gramotnosti a </a:t>
            </a: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přírodovědných předmětů</a:t>
            </a:r>
          </a:p>
        </p:txBody>
      </p:sp>
    </p:spTree>
    <p:extLst>
      <p:ext uri="{BB962C8B-B14F-4D97-AF65-F5344CB8AC3E}">
        <p14:creationId xmlns:p14="http://schemas.microsoft.com/office/powerpoint/2010/main" val="80313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C1C34-BCC2-20CE-36C3-A0BF76752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4A9BE-6A14-B133-3DF5-AE266523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3.5 – Pracovní skupina pro rovné příležitosti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84683-FC47-60D1-277F-C0EA74313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C9DAE-51D1-81CD-1F00-05A357ED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79F00B-A681-72FF-3EB3-75F33866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4A18A-B01F-1892-7F20-5DD554D6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7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3DBBF284-3CFB-7A90-23BB-7743532550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B4D8AA6-0680-0524-B23C-7D6E3A174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18C2076-EE95-A1D3-F27A-3B5D0BCC2F54}"/>
              </a:ext>
            </a:extLst>
          </p:cNvPr>
          <p:cNvSpPr txBox="1"/>
          <p:nvPr/>
        </p:nvSpPr>
        <p:spPr>
          <a:xfrm>
            <a:off x="970960" y="1304546"/>
            <a:ext cx="9879291" cy="5508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a zaměření: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Platforma pro odbornou diskuzi, koordinaci a podporu škol.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Zaměření na prevenci školního neúspěchu, podporu znevýhodněných dětí a spolupráci napříč vzdělávacím systémem.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Členové přinášeli zkušenosti z praxe MŠ, ZŠ, poradenských služeb, sociální oblasti i neziskového sektoru.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setkání za dobu realizace projektu: 8x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 směry činnosti: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rovných příležitostí ve vzdělávání napříč ORP Jihlava.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Zvyšování kvality spolupráce mezi MŠ, ZŠ, zřizovateli a odbornými službami.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Řešení témat spojených s inkluzí, podpůrnými opatřeními a prací s rodinou.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Propojování odborníků, sdílení zkušeností a mapování potřeb škol.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cs-CZ" altLang="cs-CZ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Výstupy vytvořené v rámci PS: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Finalizace dokumentu Aktivita spolupráce – společná tvorba, připomínkování a úpravy.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Zpracování přehledu lídrů v oblasti rovných příležitostí v ORP Jihlavsko – identifikace odborníků a institucí.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Poskytování podkladů a doporučení pro strategickou část MAP.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cs-CZ" altLang="cs-CZ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cs-CZ" altLang="cs-CZ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9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7CA68-D21A-C9B9-0E53-9DA766209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477D2-309B-B52D-F223-7CE2E382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 dirty="0"/>
              <a:t>KA 3.5 – Pracovní skupina pro rovné příležitosti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AE0B2E-0766-9E65-4781-48A4BFB5C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CCB036-7D79-A53E-5CD7-86465D65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8F8712-17EF-B1C1-586E-DEDE8EBA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B1E5E9-47AC-0B63-9DF7-1599A643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8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05C826E-A754-1E02-0A37-2E5C90B850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1CE0F44-D1DF-C320-FAA2-2F52A452D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DD19E6D-C06B-69D0-FCF6-0D541EB570E9}"/>
              </a:ext>
            </a:extLst>
          </p:cNvPr>
          <p:cNvSpPr txBox="1"/>
          <p:nvPr/>
        </p:nvSpPr>
        <p:spPr>
          <a:xfrm>
            <a:off x="970960" y="1304546"/>
            <a:ext cx="9879291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Spolupráce a komunikace: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Propojování škol s odbornými službami – OSPOD, NNO, SPC/PPC, zřizovatelé.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Sdílení příkladů dobré praxe v práci s dětmi ohroženými školním neúspěchem.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Aktivní zapojení členů při tvorbě návrhů opatření a aktivit v MAP IV.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Odborná témata a společné výzvy: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Dopady měnící se legislativy: revize RVP, nový školský zákon, změny v zápisech a diagnostice.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Zvyšující se nároky na pedagogy v MŠ a ZŠ, zejména v oblasti predikce školní úspěšnosti a práce s heterogenními skupinami dětí.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Téma individuálního vzdělávání v posledním roce MŠ – potřeba sledovat data a dopady na děti i školy.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Diskuze nad potřebou systémové podpory rodin a lepší komunikace mezi institucemi.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cs-CZ" altLang="cs-CZ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Shrnutí přínosů: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posilovala mezioborovou komunikaci a sjednocovala pohled na rovné příležitosti v celém ORP Jihlava.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Podpořila spolupráci, sdílení zkušeností a odborné uchopení témat, která se dotýkají všech škol v regionu.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Stala se místem, kde se propojuje zkušenost, expertiza a potřeby škol s praxí sociálních a poradenských služeb.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cs-CZ" altLang="cs-CZ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cs-CZ" altLang="cs-CZ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cs-CZ" altLang="cs-CZ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1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1198F-9B97-1809-39E4-A3EADC6D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5E458-4C76-ED2F-E94E-FEC8C8FC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52"/>
            <a:ext cx="10515600" cy="900748"/>
          </a:xfrm>
        </p:spPr>
        <p:txBody>
          <a:bodyPr>
            <a:normAutofit/>
          </a:bodyPr>
          <a:lstStyle/>
          <a:p>
            <a:r>
              <a:rPr lang="cs-CZ" sz="2000" b="1"/>
              <a:t>KA 3.8 – Místní akční plánování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A65DA-7409-B7A3-7BC4-72CA564DB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4"/>
            <a:ext cx="10515600" cy="49879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3DF63C-00A6-A221-1E6E-75335E2A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25. 11. 2025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E27DD9-FF24-D560-1871-70839C7F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MAP IV ORP Jihlava, reg. č. CZ.02.02.XX/00/23_017/0008571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D0C927-2F4E-55A4-292C-DC5ECD57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A849-3835-4805-BF4A-DE3644032093}" type="slidenum">
              <a:rPr lang="cs-CZ" smtClean="0"/>
              <a:t>9</a:t>
            </a:fld>
            <a:endParaRPr lang="cs-CZ"/>
          </a:p>
        </p:txBody>
      </p:sp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381A1C14-7A24-6840-FB48-4CC7392998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46063"/>
            <a:ext cx="2524125" cy="364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DBAAB99-DB5D-E742-4A65-4640F5357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580" y="185738"/>
            <a:ext cx="56705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36E5953-768C-9355-3C3F-40494B16EA9B}"/>
              </a:ext>
            </a:extLst>
          </p:cNvPr>
          <p:cNvSpPr txBox="1">
            <a:spLocks/>
          </p:cNvSpPr>
          <p:nvPr/>
        </p:nvSpPr>
        <p:spPr>
          <a:xfrm>
            <a:off x="718456" y="1247503"/>
            <a:ext cx="4678425" cy="3867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cs-CZ" b="1">
                <a:solidFill>
                  <a:schemeClr val="accent2">
                    <a:lumMod val="75000"/>
                  </a:schemeClr>
                </a:solidFill>
              </a:rPr>
              <a:t>Cíl a v</a:t>
            </a:r>
            <a:r>
              <a:rPr lang="en-US" b="1" err="1">
                <a:solidFill>
                  <a:schemeClr val="accent2">
                    <a:lumMod val="75000"/>
                  </a:schemeClr>
                </a:solidFill>
              </a:rPr>
              <a:t>ýstupy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err="1">
                <a:solidFill>
                  <a:schemeClr val="accent2">
                    <a:lumMod val="75000"/>
                  </a:schemeClr>
                </a:solidFill>
              </a:rPr>
              <a:t>aktivity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 3.8</a:t>
            </a:r>
            <a:r>
              <a:rPr lang="cs-CZ" b="1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b="1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b="1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/>
              <a:t>🤝 </a:t>
            </a:r>
            <a:r>
              <a:rPr lang="cs-CZ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Spolupráce – zapojení všech typů škol</a:t>
            </a:r>
            <a:r>
              <a:rPr lang="cs-CZ" sz="2000"/>
              <a:t/>
            </a:r>
            <a:br>
              <a:rPr lang="cs-CZ" sz="2000"/>
            </a:br>
            <a:r>
              <a:rPr lang="cs-CZ" sz="2000"/>
              <a:t>📊 </a:t>
            </a:r>
            <a:r>
              <a:rPr lang="cs-CZ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Odbornost – využití analytických výstupů</a:t>
            </a:r>
            <a:r>
              <a:rPr lang="cs-CZ" sz="2000"/>
              <a:t/>
            </a:r>
            <a:br>
              <a:rPr lang="cs-CZ" sz="2000"/>
            </a:br>
            <a:r>
              <a:rPr lang="cs-CZ" sz="2000"/>
              <a:t>💬 </a:t>
            </a:r>
            <a:r>
              <a:rPr lang="cs-CZ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Otevřenost – sdílení a komunikace</a:t>
            </a:r>
            <a:endParaRPr lang="cs-CZ" sz="1200" b="1" strike="sngStrike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33755B-2071-84B6-DB48-2913DD18BF68}"/>
              </a:ext>
            </a:extLst>
          </p:cNvPr>
          <p:cNvSpPr txBox="1">
            <a:spLocks/>
          </p:cNvSpPr>
          <p:nvPr/>
        </p:nvSpPr>
        <p:spPr>
          <a:xfrm>
            <a:off x="5447489" y="557719"/>
            <a:ext cx="6385524" cy="5553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185000"/>
              <a:buFont typeface="Wingdings" panose="05000000000000000000" pitchFamily="2" charset="2"/>
              <a:buChar char="Ø"/>
            </a:pPr>
            <a:endParaRPr lang="cs-CZ" sz="900"/>
          </a:p>
          <a:p>
            <a:pPr>
              <a:buClr>
                <a:schemeClr val="accent1"/>
              </a:buClr>
              <a:buSzPct val="185000"/>
              <a:buFont typeface="Wingdings" panose="05000000000000000000" pitchFamily="2" charset="2"/>
              <a:buChar char="Ø"/>
            </a:pPr>
            <a:r>
              <a:rPr lang="cs-CZ" sz="900"/>
              <a:t> </a:t>
            </a:r>
            <a:r>
              <a:rPr lang="cs-CZ" sz="12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AKTUALIZACE ANALYTICKÉ ČÁSTI </a:t>
            </a:r>
          </a:p>
          <a:p>
            <a:pPr marL="528638" indent="-171450">
              <a:buFont typeface="Wingdings" panose="05000000000000000000" pitchFamily="2" charset="2"/>
              <a:buChar char="q"/>
            </a:pPr>
            <a:r>
              <a:rPr lang="cs-CZ" sz="9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aktualizovaná SWOT3 analýza, povinně se zabývala třemi klíčovými tématy:</a:t>
            </a:r>
          </a:p>
          <a:p>
            <a:pPr marL="712788" lvl="3" indent="0">
              <a:buNone/>
            </a:pPr>
            <a:r>
              <a:rPr lang="cs-CZ" sz="9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téma podpory moderních didaktických forem vedoucích k rozvoji klíčových kompetencí, </a:t>
            </a:r>
          </a:p>
          <a:p>
            <a:pPr marL="712788" lvl="3" indent="0">
              <a:buNone/>
            </a:pPr>
            <a:r>
              <a:rPr lang="cs-CZ" sz="9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téma rozvoje potenciálu každého žáka, zejména žáků se sociálním a jiným znevýhodněním, </a:t>
            </a:r>
          </a:p>
          <a:p>
            <a:pPr marL="712788" lvl="3" indent="0">
              <a:buNone/>
            </a:pPr>
            <a:r>
              <a:rPr lang="cs-CZ" sz="9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téma podpory pedagogických a didaktických kompetencí pracovníků ve vzdělávání a podpory </a:t>
            </a:r>
          </a:p>
          <a:p>
            <a:pPr marL="712788" lvl="3" indent="0">
              <a:spcBef>
                <a:spcPts val="0"/>
              </a:spcBef>
              <a:buNone/>
            </a:pPr>
            <a:r>
              <a:rPr lang="cs-CZ" sz="9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managementu třídních kolektivů. </a:t>
            </a:r>
          </a:p>
          <a:p>
            <a:pPr marL="528637" indent="-171450">
              <a:buFont typeface="Wingdings" panose="05000000000000000000" pitchFamily="2" charset="2"/>
              <a:buChar char="q"/>
            </a:pPr>
            <a:r>
              <a:rPr lang="cs-CZ" sz="9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aktualizace hlavních problémů k řešení, popis jejich příčin a návrh řešení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</a:t>
            </a:r>
            <a:endParaRPr lang="cs-CZ" sz="9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71675" indent="0">
              <a:buClr>
                <a:schemeClr val="accent5">
                  <a:lumMod val="75000"/>
                </a:schemeClr>
              </a:buClr>
              <a:buSzPct val="220000"/>
              <a:buFont typeface="Wingdings" panose="05000000000000000000" pitchFamily="2" charset="2"/>
              <a:buChar char="ü"/>
              <a:tabLst>
                <a:tab pos="538163" algn="l"/>
                <a:tab pos="1524000" algn="l"/>
              </a:tabLst>
            </a:pPr>
            <a:r>
              <a:rPr lang="cs-CZ" sz="9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Vyhodnocení Akčního plánu MAP III na rok 2024</a:t>
            </a:r>
          </a:p>
          <a:p>
            <a:pPr marL="1971675" indent="0">
              <a:buClr>
                <a:schemeClr val="accent5">
                  <a:lumMod val="75000"/>
                </a:schemeClr>
              </a:buClr>
              <a:buSzPct val="220000"/>
              <a:buFont typeface="Wingdings" panose="05000000000000000000" pitchFamily="2" charset="2"/>
              <a:buChar char="ü"/>
              <a:tabLst>
                <a:tab pos="538163" algn="l"/>
                <a:tab pos="895350" algn="l"/>
                <a:tab pos="985838" algn="l"/>
                <a:tab pos="1076325" algn="l"/>
              </a:tabLst>
            </a:pPr>
            <a:r>
              <a:rPr lang="cs-CZ" sz="9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Tabulka o zapojení škol do aktivit</a:t>
            </a:r>
            <a:endParaRPr lang="cs-CZ" sz="9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1200" b="1" u="sng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160000"/>
              <a:buFont typeface="Wingdings" panose="05000000000000000000" pitchFamily="2" charset="2"/>
              <a:buChar char="Ø"/>
            </a:pPr>
            <a:r>
              <a:rPr lang="cs-CZ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AKTUALIZACE STRATEGICKÉ ČÁSTI </a:t>
            </a:r>
          </a:p>
          <a:p>
            <a:pPr marL="538163" indent="-177800">
              <a:buFont typeface="Wingdings" panose="05000000000000000000" pitchFamily="2" charset="2"/>
              <a:buChar char="q"/>
            </a:pPr>
            <a:r>
              <a:rPr lang="cs-CZ" sz="9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SR MAP do roku 2028 </a:t>
            </a:r>
          </a:p>
          <a:p>
            <a:pPr marL="528637" indent="-171450">
              <a:buFont typeface="Wingdings" panose="05000000000000000000" pitchFamily="2" charset="2"/>
              <a:buChar char="q"/>
            </a:pPr>
            <a:r>
              <a:rPr lang="cs-CZ" sz="9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tři povinná témata se odráží v návrhu priorita a cílů - Dohoda o prioritách</a:t>
            </a:r>
          </a:p>
          <a:p>
            <a:pPr marL="719138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9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 ke každé prioritě jsou stanovené cíle, které jsou naplňovány investičními a neinvestičními aktivitami škol</a:t>
            </a:r>
          </a:p>
          <a:p>
            <a:pPr marL="719138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9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cs-CZ" sz="9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71675" indent="0">
              <a:buClr>
                <a:schemeClr val="accent6">
                  <a:lumMod val="75000"/>
                </a:schemeClr>
              </a:buClr>
              <a:buSzPct val="220000"/>
              <a:buFont typeface="Arial" panose="020B0604020202020204" pitchFamily="34" charset="0"/>
              <a:buNone/>
            </a:pPr>
            <a:endParaRPr lang="cs-CZ" sz="9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71675" indent="0">
              <a:buClr>
                <a:schemeClr val="accent6">
                  <a:lumMod val="75000"/>
                </a:schemeClr>
              </a:buClr>
              <a:buSzPct val="220000"/>
              <a:buFont typeface="Wingdings" panose="05000000000000000000" pitchFamily="2" charset="2"/>
              <a:buChar char="ü"/>
            </a:pPr>
            <a:r>
              <a:rPr lang="cs-CZ" sz="9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Seznam investičních priorit školských zařízení 2021-2027</a:t>
            </a:r>
          </a:p>
          <a:p>
            <a:pPr marL="1971675" indent="0">
              <a:buClr>
                <a:schemeClr val="accent6">
                  <a:lumMod val="75000"/>
                </a:schemeClr>
              </a:buClr>
              <a:buSzPct val="220000"/>
              <a:buFont typeface="Wingdings" panose="05000000000000000000" pitchFamily="2" charset="2"/>
              <a:buChar char="ü"/>
              <a:tabLst>
                <a:tab pos="1704975" algn="l"/>
              </a:tabLst>
            </a:pPr>
            <a:r>
              <a:rPr lang="cs-CZ" sz="9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Prioritizace investičních priorit MAP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9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5113">
              <a:buClr>
                <a:schemeClr val="accent1"/>
              </a:buClr>
              <a:buSzPct val="160000"/>
              <a:buFont typeface="Wingdings" panose="05000000000000000000" pitchFamily="2" charset="2"/>
              <a:buChar char="Ø"/>
            </a:pPr>
            <a:r>
              <a:rPr lang="cs-CZ" sz="12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AKTUALIZACE IMPLEMENTAČNÍ ČÁSTI – AKČNÍ PLÁNY </a:t>
            </a:r>
          </a:p>
          <a:p>
            <a:pPr marL="538163" indent="-180975">
              <a:buFont typeface="Wingdings" panose="05000000000000000000" pitchFamily="2" charset="2"/>
              <a:buChar char="q"/>
            </a:pPr>
            <a:r>
              <a:rPr lang="cs-CZ" sz="9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9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zpracování tří akčních plánů pro školní roky 2025/2026, 2026/2027 a 2027/2028</a:t>
            </a:r>
          </a:p>
          <a:p>
            <a:pPr marL="542925" indent="-542925">
              <a:buFont typeface="Arial" panose="020B0604020202020204" pitchFamily="34" charset="0"/>
              <a:buNone/>
            </a:pPr>
            <a:r>
              <a:rPr lang="cs-CZ" sz="9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 Slouží jako rámcové dokumenty, které každoročně určují aktivity zapojených subjektů.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90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900"/>
          </a:p>
        </p:txBody>
      </p:sp>
      <p:graphicFrame>
        <p:nvGraphicFramePr>
          <p:cNvPr id="12" name="Objekt 11">
            <a:hlinkClick r:id="" action="ppaction://ole?verb=0"/>
            <a:extLst>
              <a:ext uri="{FF2B5EF4-FFF2-40B4-BE49-F238E27FC236}">
                <a16:creationId xmlns:a16="http://schemas.microsoft.com/office/drawing/2014/main" id="{35115DB5-CC92-6EDE-C64C-D47C041AE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09300"/>
              </p:ext>
            </p:extLst>
          </p:nvPr>
        </p:nvGraphicFramePr>
        <p:xfrm>
          <a:off x="9954646" y="2403989"/>
          <a:ext cx="407600" cy="352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showAsIcon="1" r:id="rId5" imgW="774000" imgH="672480" progId="Acrobat.Document.DC">
                  <p:embed/>
                </p:oleObj>
              </mc:Choice>
              <mc:Fallback>
                <p:oleObj name="Acrobat Document" showAsIcon="1" r:id="rId5" imgW="774000" imgH="672480" progId="Acrobat.Document.DC">
                  <p:embed/>
                  <p:pic>
                    <p:nvPicPr>
                      <p:cNvPr id="12" name="Objekt 1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5115DB5-CC92-6EDE-C64C-D47C041AEE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54646" y="2403989"/>
                        <a:ext cx="407600" cy="352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hlinkClick r:id="" action="ppaction://ole?verb=1"/>
            <a:extLst>
              <a:ext uri="{FF2B5EF4-FFF2-40B4-BE49-F238E27FC236}">
                <a16:creationId xmlns:a16="http://schemas.microsoft.com/office/drawing/2014/main" id="{D297D6DC-D841-8AFF-9E75-D03F99227B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4338" y="2666867"/>
          <a:ext cx="364903" cy="317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showAsIcon="1" r:id="rId7" imgW="774000" imgH="672480" progId="Excel.Sheet.12">
                  <p:embed/>
                </p:oleObj>
              </mc:Choice>
              <mc:Fallback>
                <p:oleObj name="Worksheet" showAsIcon="1" r:id="rId7" imgW="774000" imgH="672480" progId="Excel.Sheet.12">
                  <p:embed/>
                  <p:pic>
                    <p:nvPicPr>
                      <p:cNvPr id="13" name="Objekt 12">
                        <a:hlinkClick r:id="" action="ppaction://ole?verb=1"/>
                        <a:extLst>
                          <a:ext uri="{FF2B5EF4-FFF2-40B4-BE49-F238E27FC236}">
                            <a16:creationId xmlns:a16="http://schemas.microsoft.com/office/drawing/2014/main" id="{D297D6DC-D841-8AFF-9E75-D03F99227B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34338" y="2666867"/>
                        <a:ext cx="364903" cy="317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hlinkClick r:id="" action="ppaction://ole?verb=0"/>
            <a:extLst>
              <a:ext uri="{FF2B5EF4-FFF2-40B4-BE49-F238E27FC236}">
                <a16:creationId xmlns:a16="http://schemas.microsoft.com/office/drawing/2014/main" id="{6A1B8C06-ED70-8FF0-D4C4-1DAB29ED45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47045" y="4731102"/>
          <a:ext cx="407601" cy="35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showAsIcon="1" r:id="rId9" imgW="774000" imgH="672480" progId="Acrobat.Document.DC">
                  <p:embed/>
                </p:oleObj>
              </mc:Choice>
              <mc:Fallback>
                <p:oleObj name="Acrobat Document" showAsIcon="1" r:id="rId9" imgW="774000" imgH="672480" progId="Acrobat.Document.DC">
                  <p:embed/>
                  <p:pic>
                    <p:nvPicPr>
                      <p:cNvPr id="14" name="Objekt 1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A1B8C06-ED70-8FF0-D4C4-1DAB29ED45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47045" y="4731102"/>
                        <a:ext cx="407601" cy="35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hlinkClick r:id="" action="ppaction://ole?verb=0"/>
            <a:extLst>
              <a:ext uri="{FF2B5EF4-FFF2-40B4-BE49-F238E27FC236}">
                <a16:creationId xmlns:a16="http://schemas.microsoft.com/office/drawing/2014/main" id="{520A2DD9-5038-17F5-5EAC-8221DBAEF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58450" y="4483100"/>
          <a:ext cx="3698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showAsIcon="1" r:id="rId10" imgW="774000" imgH="672480" progId="Acrobat.Document.DC">
                  <p:embed/>
                </p:oleObj>
              </mc:Choice>
              <mc:Fallback>
                <p:oleObj name="Acrobat Document" showAsIcon="1" r:id="rId10" imgW="774000" imgH="672480" progId="Acrobat.Document.DC">
                  <p:embed/>
                  <p:pic>
                    <p:nvPicPr>
                      <p:cNvPr id="9" name="Objek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20A2DD9-5038-17F5-5EAC-8221DBAEF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58450" y="4483100"/>
                        <a:ext cx="369888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hlinkClick r:id="" action="ppaction://ole?verb=0"/>
            <a:extLst>
              <a:ext uri="{FF2B5EF4-FFF2-40B4-BE49-F238E27FC236}">
                <a16:creationId xmlns:a16="http://schemas.microsoft.com/office/drawing/2014/main" id="{4AB4C940-2D17-7EC0-D07C-1B0921F4F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58450" y="5543550"/>
          <a:ext cx="4143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showAsIcon="1" r:id="rId11" imgW="914502" imgH="771525" progId="Acrobat.Document.DC">
                  <p:embed/>
                </p:oleObj>
              </mc:Choice>
              <mc:Fallback>
                <p:oleObj name="Acrobat Document" showAsIcon="1" r:id="rId11" imgW="914502" imgH="771525" progId="Acrobat.Document.DC">
                  <p:embed/>
                  <p:pic>
                    <p:nvPicPr>
                      <p:cNvPr id="15" name="Objekt 1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4AB4C940-2D17-7EC0-D07C-1B0921F4F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58450" y="5543550"/>
                        <a:ext cx="414338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6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4E5C10275D574E8F37D5B2CDA69994" ma:contentTypeVersion="13" ma:contentTypeDescription="Vytvoří nový dokument" ma:contentTypeScope="" ma:versionID="eeaac448affc448ac4ba41cbd5535e52">
  <xsd:schema xmlns:xsd="http://www.w3.org/2001/XMLSchema" xmlns:xs="http://www.w3.org/2001/XMLSchema" xmlns:p="http://schemas.microsoft.com/office/2006/metadata/properties" xmlns:ns2="095c3ad0-f06c-4399-896a-80e8bafb83ea" xmlns:ns3="fa604178-4d07-4cb6-8de4-e8c36db73038" targetNamespace="http://schemas.microsoft.com/office/2006/metadata/properties" ma:root="true" ma:fieldsID="1f570b8c41337226241633e85b027059" ns2:_="" ns3:_="">
    <xsd:import namespace="095c3ad0-f06c-4399-896a-80e8bafb83ea"/>
    <xsd:import namespace="fa604178-4d07-4cb6-8de4-e8c36db730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c3ad0-f06c-4399-896a-80e8bafb8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722f3230-ce06-4f92-a50b-c050fa82c6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04178-4d07-4cb6-8de4-e8c36db7303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3a801d5-8d41-4d1f-9bf7-9538a2e2d719}" ma:internalName="TaxCatchAll" ma:showField="CatchAllData" ma:web="fa604178-4d07-4cb6-8de4-e8c36db73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604178-4d07-4cb6-8de4-e8c36db73038" xsi:nil="true"/>
    <lcf76f155ced4ddcb4097134ff3c332f xmlns="095c3ad0-f06c-4399-896a-80e8bafb83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BB7643-6E6C-4A5F-86F5-1C0247CBEACE}"/>
</file>

<file path=customXml/itemProps2.xml><?xml version="1.0" encoding="utf-8"?>
<ds:datastoreItem xmlns:ds="http://schemas.openxmlformats.org/officeDocument/2006/customXml" ds:itemID="{C17FE2D5-63CF-4668-9327-2D44A99888B0}"/>
</file>

<file path=customXml/itemProps3.xml><?xml version="1.0" encoding="utf-8"?>
<ds:datastoreItem xmlns:ds="http://schemas.openxmlformats.org/officeDocument/2006/customXml" ds:itemID="{1D17EFB9-E277-4F01-96A9-1FCD3741D7DD}"/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5039</Words>
  <Application>Microsoft Office PowerPoint</Application>
  <PresentationFormat>Širokoúhlá obrazovka</PresentationFormat>
  <Paragraphs>628</Paragraphs>
  <Slides>40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Lexend</vt:lpstr>
      <vt:lpstr>Symbol</vt:lpstr>
      <vt:lpstr>Times New Roman</vt:lpstr>
      <vt:lpstr>Wingdings</vt:lpstr>
      <vt:lpstr>Motiv Office</vt:lpstr>
      <vt:lpstr>Acrobat Document</vt:lpstr>
      <vt:lpstr>Worksheet</vt:lpstr>
      <vt:lpstr>Řídící výbor MAP IV ORP Jihlava</vt:lpstr>
      <vt:lpstr>Základní informace o projektu</vt:lpstr>
      <vt:lpstr>Informace o aktivitách projektu</vt:lpstr>
      <vt:lpstr>KA 3.1 – Řídící výbor a organizační struktura MAP; KA 3.2 – Zpracování komunikačního plánu a realizace konzultačního procesu</vt:lpstr>
      <vt:lpstr>KA 3.3 – Pracovní skupina pro financování</vt:lpstr>
      <vt:lpstr>KA 3.4 – Pracovní skupina pro podporu moderních didaktických forem vedoucích k rozvoji klíčových kompetencí</vt:lpstr>
      <vt:lpstr>KA 3.5 – Pracovní skupina pro rovné příležitosti</vt:lpstr>
      <vt:lpstr>KA 3.5 – Pracovní skupina pro rovné příležitosti</vt:lpstr>
      <vt:lpstr>KA 3.8 – Místní akční plánování</vt:lpstr>
      <vt:lpstr>KA 3.8 – Místní akční plánování - Shrnutí</vt:lpstr>
      <vt:lpstr>KA 3.9 – Spolupráce s projektem IDZ (Integrovaný dlouhodobý záměr); KA 3.10 – spolupráce s IPs (Individuální projekty systémové)</vt:lpstr>
      <vt:lpstr>KA 4.1 - Pracovní dílna se zaměřením na podporu komunikačních kompetencí v předškolním věku (pro pedagogy a asistenty p. MŠ a ZŠ)</vt:lpstr>
      <vt:lpstr>KA 4.2 - Možnosti úprav učebních a pracovních materiálů a pomůcek pro potřeby žáků s SVP (pro pedagogy a asistenty p. ZŠ)</vt:lpstr>
      <vt:lpstr>KA 4.3 - Konzultace a sdílení zkušeností náročného chování dětí v MŠ (pro pedagogy a asistenty p.)  </vt:lpstr>
      <vt:lpstr>KA 4.4 - Využívání výtvarných, literárních a dalších expresivních technik pro práci s wellbeingem dětí a žáků (pro děti MŠ a mladší žáky ZŠ)</vt:lpstr>
      <vt:lpstr>KA 4.5 - Podpora pedagogických pracovníků v oblasti kurikulárních a legislativních změn a jejich aplikace (pro pedagogy MŠ a ZŠ)</vt:lpstr>
      <vt:lpstr>KA 4.6 - Podpora a vzájemné sdílení ŠPP, výchovných poradců, případně metodiků prevence ZŠ (pro pedagogy a asistenty p. v ZŠ a MŠ)</vt:lpstr>
      <vt:lpstr>KA 4.7 - Skupinová podpora pedagogických pracovníků MŠ a ZŠ s akcentem na zapojení asistentů pedagoga (pro pedagogy a asistenty p. v ZŠ a MŠ)</vt:lpstr>
      <vt:lpstr>KA 4.8 - Prevence neuváženého chování na internetu - co je to internet? (děti MŠ a mladší žáci ZŠ, pro pedagogy a asistenty p. MŠ a ZŠ)</vt:lpstr>
      <vt:lpstr>KA 4.9 - Rozvoj týmové spolupráce v MŠ a ZŠ, sdílení zkušeností, znalostí a budování kultury učících se organizací</vt:lpstr>
      <vt:lpstr>KA 4.10 - Letní škola (pedagogové)</vt:lpstr>
      <vt:lpstr>KA 4.11 - Informační a osvětové akce (pro rodiče, širokou veřejnost i pedagogy) </vt:lpstr>
      <vt:lpstr>KA 4.12 - Podpora pro žákovské parlamenty (ZŠ)</vt:lpstr>
      <vt:lpstr>KA 4.13 - Koordinace tematických setkání dle potřeb a požadavků v území </vt:lpstr>
      <vt:lpstr>KA4.14 - Zážitkové workshopy pro pedagogy (ZŠ i MŠ)</vt:lpstr>
      <vt:lpstr>KA4.15 - Podpora mimoškolní aktivity žáků (1 i 2. stupeň ZŠ)</vt:lpstr>
      <vt:lpstr>KA4.16 - Literární pořady pro mateřské školy + ZŠ</vt:lpstr>
      <vt:lpstr>KA4.17 - Projektové dny pro školy </vt:lpstr>
      <vt:lpstr>KA 4 – Projektové dny pro ZUŠ </vt:lpstr>
      <vt:lpstr>KA 2 – evaluace – Závěrečná evaluační zpráva</vt:lpstr>
      <vt:lpstr>KA 2 – evaluace – Závěrečná evaluační zpráva</vt:lpstr>
      <vt:lpstr>KA 2 – evaluace – Závěrečná evaluační zpráva</vt:lpstr>
      <vt:lpstr>KA 2 – evaluace – Závěrečná evaluační zpráva</vt:lpstr>
      <vt:lpstr>KA 2 – evaluace – Závěrečná evaluační zpráva</vt:lpstr>
      <vt:lpstr>KA 2 – evaluace – Závěrečná evaluační zpráva</vt:lpstr>
      <vt:lpstr>KA 2 – evaluace – Závěrečná evaluační zpráva</vt:lpstr>
      <vt:lpstr>KA 2 – evaluace – Závěrečná evaluační zpráva</vt:lpstr>
      <vt:lpstr>KA 2 – evaluace – Závěrečná evaluační zpráva</vt:lpstr>
      <vt:lpstr>KA 2 – evaluace – Závěrečná evaluační zpráva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Řídící výbor MAP IV ORP Jihlava</dc:title>
  <dc:creator>Lucie Koumarová</dc:creator>
  <cp:lastModifiedBy>ZELNÍČKOVÁ Ilona</cp:lastModifiedBy>
  <cp:revision>54</cp:revision>
  <cp:lastPrinted>2025-11-20T07:52:14Z</cp:lastPrinted>
  <dcterms:created xsi:type="dcterms:W3CDTF">2024-06-24T10:24:46Z</dcterms:created>
  <dcterms:modified xsi:type="dcterms:W3CDTF">2025-12-02T09:07:26Z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0x010100DF4E5C10275D574E8F37D5B2CDA69994</vt:lpwstr>
  </property>
</Properties>
</file>