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7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6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4"/>
  </p:sldMasterIdLst>
  <p:notesMasterIdLst>
    <p:notesMasterId r:id="rId17"/>
  </p:notesMasterIdLst>
  <p:handoutMasterIdLst>
    <p:handoutMasterId r:id="rId18"/>
  </p:handoutMasterIdLst>
  <p:sldIdLst>
    <p:sldId id="303" r:id="rId5"/>
    <p:sldId id="304" r:id="rId6"/>
    <p:sldId id="305" r:id="rId7"/>
    <p:sldId id="292" r:id="rId8"/>
    <p:sldId id="298" r:id="rId9"/>
    <p:sldId id="299" r:id="rId10"/>
    <p:sldId id="293" r:id="rId11"/>
    <p:sldId id="301" r:id="rId12"/>
    <p:sldId id="294" r:id="rId13"/>
    <p:sldId id="306" r:id="rId14"/>
    <p:sldId id="307" r:id="rId15"/>
    <p:sldId id="296" r:id="rId16"/>
  </p:sldIdLst>
  <p:sldSz cx="10693400" cy="7561263"/>
  <p:notesSz cx="7099300" cy="10234613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33"/>
    <a:srgbClr val="25A93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37" autoAdjust="0"/>
  </p:normalViewPr>
  <p:slideViewPr>
    <p:cSldViewPr>
      <p:cViewPr varScale="1">
        <p:scale>
          <a:sx n="104" d="100"/>
          <a:sy n="104" d="100"/>
        </p:scale>
        <p:origin x="130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6" d="100"/>
          <a:sy n="46" d="100"/>
        </p:scale>
        <p:origin x="2764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ustomXml" Target="../customXml/item4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295" y="1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21107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295" y="9721107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fld id="{2AAF7D8C-D030-40CB-8D43-B02193020E0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5" y="1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6613" y="768350"/>
            <a:ext cx="542607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 smtClean="0"/>
              <a:t>Klepnutím lze upravit styly předlohy textu.</a:t>
            </a:r>
          </a:p>
          <a:p>
            <a:pPr lvl="1"/>
            <a:r>
              <a:rPr lang="cs-CZ" altLang="cs-CZ" noProof="0" smtClean="0"/>
              <a:t>Druhá úroveň</a:t>
            </a:r>
          </a:p>
          <a:p>
            <a:pPr lvl="2"/>
            <a:r>
              <a:rPr lang="cs-CZ" altLang="cs-CZ" noProof="0" smtClean="0"/>
              <a:t>Třetí úroveň</a:t>
            </a:r>
          </a:p>
          <a:p>
            <a:pPr lvl="3"/>
            <a:r>
              <a:rPr lang="cs-CZ" altLang="cs-CZ" noProof="0" smtClean="0"/>
              <a:t>Čtvrtá úroveň</a:t>
            </a:r>
          </a:p>
          <a:p>
            <a:pPr lvl="4"/>
            <a:r>
              <a:rPr lang="cs-CZ" altLang="cs-CZ" noProof="0" smtClean="0"/>
              <a:t>Pátá úroveň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1107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5" y="9721107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fld id="{B234BB66-FBF9-47C1-A263-2B3A7BDF062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19AA64-CDBE-43B0-B2DD-D76AE2A1814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4116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cs-CZ" sz="1300" b="1" dirty="0"/>
              <a:t>PBIS</a:t>
            </a:r>
            <a:r>
              <a:rPr lang="cs-CZ" sz="1300" dirty="0"/>
              <a:t> - Positive </a:t>
            </a:r>
            <a:r>
              <a:rPr lang="cs-CZ" sz="1300" dirty="0" err="1"/>
              <a:t>Behavior</a:t>
            </a:r>
            <a:r>
              <a:rPr lang="cs-CZ" sz="1300" dirty="0"/>
              <a:t> </a:t>
            </a:r>
            <a:r>
              <a:rPr lang="cs-CZ" sz="1300" dirty="0" err="1"/>
              <a:t>Intervention</a:t>
            </a:r>
            <a:r>
              <a:rPr lang="cs-CZ" sz="1300" dirty="0"/>
              <a:t> and Support je implementační rámec pro výběr a použití výzkumně ověřených preventivních a intervenčních postupů ... poskytující žákům podporu v oblasti akademické, sociální, emoční a také v oblasti chování. Jeho cílem je nastavit podmínky a procesy ve škole tak, aby se </a:t>
            </a:r>
            <a:r>
              <a:rPr lang="cs-CZ" sz="1300" b="1" dirty="0"/>
              <a:t>účinně předcházelo problémovému chování žáků</a:t>
            </a:r>
            <a:r>
              <a:rPr lang="cs-CZ" sz="1300" dirty="0"/>
              <a:t>. Dopad intervencí je ale mnohem </a:t>
            </a:r>
            <a:r>
              <a:rPr lang="cs-CZ" sz="1300" dirty="0" err="1"/>
              <a:t>šiřší</a:t>
            </a:r>
            <a:r>
              <a:rPr lang="cs-CZ" sz="1300" dirty="0"/>
              <a:t> a výzkumy potvrzují, že se ve školách, které PBIS implementují, </a:t>
            </a:r>
            <a:r>
              <a:rPr lang="cs-CZ" sz="1300" b="1" dirty="0"/>
              <a:t>zlepšují i vzdělávací výsledky žáků a spokojenost učitelů</a:t>
            </a:r>
            <a:r>
              <a:rPr lang="cs-CZ" sz="1300" dirty="0"/>
              <a:t>. Díky snížení psychické i časové zátěže spojené s řešením problémového chování žáků mají učitelé více času a energie na učení.</a:t>
            </a:r>
          </a:p>
          <a:p>
            <a:r>
              <a:rPr lang="cs-CZ" sz="1300" dirty="0" err="1"/>
              <a:t>Podaktivita</a:t>
            </a:r>
            <a:r>
              <a:rPr lang="cs-CZ" sz="1300" dirty="0"/>
              <a:t> 2.2 – Prevence předčasných odchodů ze vzdělávání</a:t>
            </a:r>
            <a:endParaRPr lang="cs-CZ" sz="1300" b="1" dirty="0"/>
          </a:p>
          <a:p>
            <a:r>
              <a:rPr lang="cs-CZ" sz="1300" u="sng" dirty="0"/>
              <a:t>Popis</a:t>
            </a:r>
            <a:endParaRPr lang="cs-CZ" sz="1300" dirty="0"/>
          </a:p>
          <a:p>
            <a:r>
              <a:rPr lang="cs-CZ" sz="1300" dirty="0"/>
              <a:t>Podpora komplexních opatření a aktivit vedoucích ke snížení míry předčasných odchodů ze vzdělávání zahrnující aktivity zaměřující se na podporu preventivních, intervenčních a kompenzačních opatření u žáků posledních ročníků ZŠ a žáků SŠ s akcentem na žáky nejvíce ohrožené předčasným odchodem ze vzdělávání, tj. žáky sociálně znevýhodněné a kulturně odlišné, žáky s potřebou podpůrných opatření, žáky z nepodnětného rodinného prostředí, žáky s nedostatečnou znalostí českého jazyka a chlapce</a:t>
            </a:r>
            <a:r>
              <a:rPr lang="cs-CZ" sz="1300" baseline="30000" dirty="0"/>
              <a:t>17</a:t>
            </a:r>
            <a:r>
              <a:rPr lang="cs-CZ" sz="1300" dirty="0"/>
              <a:t>. Podporována budou také opatření a aktivity monitorující předčasné odchody ze vzdělávání, a to včetně zavedení preventivních opatření spočívajících v podpoře přechodu žáků do vhodných oborů stejné kategorie vzdělávání, opatření a aktivity zaměřené na vznik a rozvoj systému spolupráce mezi školami v oblasti předčasných odchodů ze vzdělávání, vytváření podnětného učebního prostředí ve školách a podporu školních poradenských pracovišť.</a:t>
            </a:r>
          </a:p>
          <a:p>
            <a:r>
              <a:rPr lang="cs-CZ" sz="1300" u="sng" dirty="0"/>
              <a:t>Cíl</a:t>
            </a:r>
            <a:endParaRPr lang="cs-CZ" sz="1300" dirty="0"/>
          </a:p>
          <a:p>
            <a:r>
              <a:rPr lang="cs-CZ" sz="1300" dirty="0"/>
              <a:t>Podpora opatření a aktivit, které povedou ke snížení míry předčasných odchodů ze vzdělávání s akcentem na žáky ohrožené předčasným odchodem ze vzdělávání (tj. žáky sociálně znevýhodněné,</a:t>
            </a:r>
          </a:p>
          <a:p>
            <a:endParaRPr lang="cs-CZ" altLang="cs-CZ" dirty="0" smtClean="0">
              <a:latin typeface="Arial" panose="020B0604020202020204" pitchFamily="34" charset="0"/>
            </a:endParaRPr>
          </a:p>
        </p:txBody>
      </p:sp>
      <p:sp>
        <p:nvSpPr>
          <p:cNvPr id="27652" name="Zástupný symbol pro datum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4986" indent="-30961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8441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33817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9193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24569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19945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715322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10698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14.06.2019</a:t>
            </a:r>
          </a:p>
        </p:txBody>
      </p:sp>
      <p:sp>
        <p:nvSpPr>
          <p:cNvPr id="27653" name="Zástupný symbol pro číslo snímku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4986" indent="-30961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8441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33817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9193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24569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19945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715322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10698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39E0C20-9F39-48CC-908C-3A472A196380}" type="slidenum">
              <a:rPr kumimoji="0" lang="cs-CZ" altLang="cs-CZ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cs-CZ" altLang="cs-CZ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9055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cs-CZ" sz="1300" b="1" dirty="0"/>
              <a:t>PBIS</a:t>
            </a:r>
            <a:r>
              <a:rPr lang="cs-CZ" sz="1300" dirty="0"/>
              <a:t> - Positive </a:t>
            </a:r>
            <a:r>
              <a:rPr lang="cs-CZ" sz="1300" dirty="0" err="1"/>
              <a:t>Behavior</a:t>
            </a:r>
            <a:r>
              <a:rPr lang="cs-CZ" sz="1300" dirty="0"/>
              <a:t> </a:t>
            </a:r>
            <a:r>
              <a:rPr lang="cs-CZ" sz="1300" dirty="0" err="1"/>
              <a:t>Intervention</a:t>
            </a:r>
            <a:r>
              <a:rPr lang="cs-CZ" sz="1300" dirty="0"/>
              <a:t> and Support je implementační rámec pro výběr a použití výzkumně ověřených preventivních a intervenčních postupů ... poskytující žákům podporu v oblasti akademické, sociální, emoční a také v oblasti chování. Jeho cílem je nastavit podmínky a procesy ve škole tak, aby se </a:t>
            </a:r>
            <a:r>
              <a:rPr lang="cs-CZ" sz="1300" b="1" dirty="0"/>
              <a:t>účinně předcházelo problémovému chování žáků</a:t>
            </a:r>
            <a:r>
              <a:rPr lang="cs-CZ" sz="1300" dirty="0"/>
              <a:t>. Dopad intervencí je ale mnohem </a:t>
            </a:r>
            <a:r>
              <a:rPr lang="cs-CZ" sz="1300" dirty="0" err="1"/>
              <a:t>šiřší</a:t>
            </a:r>
            <a:r>
              <a:rPr lang="cs-CZ" sz="1300" dirty="0"/>
              <a:t> a výzkumy potvrzují, že se ve školách, které PBIS implementují, </a:t>
            </a:r>
            <a:r>
              <a:rPr lang="cs-CZ" sz="1300" b="1" dirty="0"/>
              <a:t>zlepšují i vzdělávací výsledky žáků a spokojenost učitelů</a:t>
            </a:r>
            <a:r>
              <a:rPr lang="cs-CZ" sz="1300" dirty="0"/>
              <a:t>. Díky snížení psychické i časové zátěže spojené s řešením problémového chování žáků mají učitelé více času a energie na učení.</a:t>
            </a:r>
            <a:endParaRPr lang="cs-CZ" altLang="cs-CZ" dirty="0" smtClean="0">
              <a:latin typeface="Arial" panose="020B0604020202020204" pitchFamily="34" charset="0"/>
            </a:endParaRPr>
          </a:p>
        </p:txBody>
      </p:sp>
      <p:sp>
        <p:nvSpPr>
          <p:cNvPr id="27652" name="Zástupný symbol pro datum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4986" indent="-30961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8441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33817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9193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24569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19945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715322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10698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14.06.2019</a:t>
            </a:r>
          </a:p>
        </p:txBody>
      </p:sp>
      <p:sp>
        <p:nvSpPr>
          <p:cNvPr id="27653" name="Zástupný symbol pro číslo snímku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4986" indent="-30961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8441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33817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9193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24569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19945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715322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10698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39E0C20-9F39-48CC-908C-3A472A196380}" type="slidenum">
              <a:rPr kumimoji="0" lang="cs-CZ" altLang="cs-CZ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cs-CZ" altLang="cs-CZ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82092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cs-CZ" sz="1300" b="1" dirty="0"/>
              <a:t>PBIS</a:t>
            </a:r>
            <a:r>
              <a:rPr lang="cs-CZ" sz="1300" dirty="0"/>
              <a:t> - Positive </a:t>
            </a:r>
            <a:r>
              <a:rPr lang="cs-CZ" sz="1300" dirty="0" err="1"/>
              <a:t>Behavior</a:t>
            </a:r>
            <a:r>
              <a:rPr lang="cs-CZ" sz="1300" dirty="0"/>
              <a:t> </a:t>
            </a:r>
            <a:r>
              <a:rPr lang="cs-CZ" sz="1300" dirty="0" err="1"/>
              <a:t>Intervention</a:t>
            </a:r>
            <a:r>
              <a:rPr lang="cs-CZ" sz="1300" dirty="0"/>
              <a:t> and Support je implementační rámec pro výběr a použití výzkumně ověřených preventivních a intervenčních postupů ... poskytující žákům podporu v oblasti akademické, sociální, emoční a také v oblasti chování. Jeho cílem je nastavit podmínky a procesy ve škole tak, aby se </a:t>
            </a:r>
            <a:r>
              <a:rPr lang="cs-CZ" sz="1300" b="1" dirty="0"/>
              <a:t>účinně předcházelo problémovému chování žáků</a:t>
            </a:r>
            <a:r>
              <a:rPr lang="cs-CZ" sz="1300" dirty="0"/>
              <a:t>. Dopad intervencí je ale mnohem </a:t>
            </a:r>
            <a:r>
              <a:rPr lang="cs-CZ" sz="1300" dirty="0" err="1"/>
              <a:t>šiřší</a:t>
            </a:r>
            <a:r>
              <a:rPr lang="cs-CZ" sz="1300" dirty="0"/>
              <a:t> a výzkumy potvrzují, že se ve školách, které PBIS implementují, </a:t>
            </a:r>
            <a:r>
              <a:rPr lang="cs-CZ" sz="1300" b="1" dirty="0"/>
              <a:t>zlepšují i vzdělávací výsledky žáků a spokojenost učitelů</a:t>
            </a:r>
            <a:r>
              <a:rPr lang="cs-CZ" sz="1300" dirty="0"/>
              <a:t>. Díky snížení psychické i časové zátěže spojené s řešením problémového chování žáků mají učitelé více času a energie na učení.</a:t>
            </a:r>
            <a:endParaRPr lang="cs-CZ" altLang="cs-CZ" dirty="0" smtClean="0">
              <a:latin typeface="Arial" panose="020B0604020202020204" pitchFamily="34" charset="0"/>
            </a:endParaRPr>
          </a:p>
        </p:txBody>
      </p:sp>
      <p:sp>
        <p:nvSpPr>
          <p:cNvPr id="27652" name="Zástupný symbol pro datum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4986" indent="-30961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8441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33817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9193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24569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19945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715322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10698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14.06.2019</a:t>
            </a:r>
          </a:p>
        </p:txBody>
      </p:sp>
      <p:sp>
        <p:nvSpPr>
          <p:cNvPr id="27653" name="Zástupný symbol pro číslo snímku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4986" indent="-30961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8441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33817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9193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24569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19945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715322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10698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39E0C20-9F39-48CC-908C-3A472A196380}" type="slidenum">
              <a:rPr kumimoji="0" lang="cs-CZ" altLang="cs-CZ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cs-CZ" altLang="cs-CZ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87238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cs-CZ" sz="1300" b="1" dirty="0"/>
              <a:t>PBIS</a:t>
            </a:r>
            <a:r>
              <a:rPr lang="cs-CZ" sz="1300" dirty="0"/>
              <a:t> - Positive </a:t>
            </a:r>
            <a:r>
              <a:rPr lang="cs-CZ" sz="1300" dirty="0" err="1"/>
              <a:t>Behavior</a:t>
            </a:r>
            <a:r>
              <a:rPr lang="cs-CZ" sz="1300" dirty="0"/>
              <a:t> </a:t>
            </a:r>
            <a:r>
              <a:rPr lang="cs-CZ" sz="1300" dirty="0" err="1"/>
              <a:t>Intervention</a:t>
            </a:r>
            <a:r>
              <a:rPr lang="cs-CZ" sz="1300" dirty="0"/>
              <a:t> and Support je implementační rámec pro výběr a použití výzkumně ověřených preventivních a intervenčních postupů ... poskytující žákům podporu v oblasti akademické, sociální, emoční a také v oblasti chování. Jeho cílem je nastavit podmínky a procesy ve škole tak, aby se </a:t>
            </a:r>
            <a:r>
              <a:rPr lang="cs-CZ" sz="1300" b="1" dirty="0"/>
              <a:t>účinně předcházelo problémovému chování žáků</a:t>
            </a:r>
            <a:r>
              <a:rPr lang="cs-CZ" sz="1300" dirty="0"/>
              <a:t>. Dopad intervencí je ale mnohem </a:t>
            </a:r>
            <a:r>
              <a:rPr lang="cs-CZ" sz="1300" dirty="0" err="1"/>
              <a:t>šiřší</a:t>
            </a:r>
            <a:r>
              <a:rPr lang="cs-CZ" sz="1300" dirty="0"/>
              <a:t> a výzkumy potvrzují, že se ve školách, které PBIS implementují, </a:t>
            </a:r>
            <a:r>
              <a:rPr lang="cs-CZ" sz="1300" b="1" dirty="0"/>
              <a:t>zlepšují i vzdělávací výsledky žáků a spokojenost učitelů</a:t>
            </a:r>
            <a:r>
              <a:rPr lang="cs-CZ" sz="1300" dirty="0"/>
              <a:t>. Díky snížení psychické i časové zátěže spojené s řešením problémového chování žáků mají učitelé více času a energie na učení.</a:t>
            </a:r>
            <a:endParaRPr lang="cs-CZ" altLang="cs-CZ" dirty="0" smtClean="0">
              <a:latin typeface="Arial" panose="020B0604020202020204" pitchFamily="34" charset="0"/>
            </a:endParaRPr>
          </a:p>
        </p:txBody>
      </p:sp>
      <p:sp>
        <p:nvSpPr>
          <p:cNvPr id="27652" name="Zástupný symbol pro datum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4986" indent="-30961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8441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33817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9193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24569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19945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715322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10698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14.06.2019</a:t>
            </a:r>
          </a:p>
        </p:txBody>
      </p:sp>
      <p:sp>
        <p:nvSpPr>
          <p:cNvPr id="27653" name="Zástupný symbol pro číslo snímku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4986" indent="-30961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8441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33817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9193" indent="-2476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24569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19945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715322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10698" indent="-247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39E0C20-9F39-48CC-908C-3A472A196380}" type="slidenum">
              <a:rPr kumimoji="0" lang="cs-CZ" altLang="cs-CZ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cs-CZ" altLang="cs-CZ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97221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300"/>
              </a:spcBef>
              <a:buFontTx/>
              <a:buNone/>
            </a:pPr>
            <a:endParaRPr lang="cs-CZ" sz="1100" dirty="0">
              <a:solidFill>
                <a:srgbClr val="00B05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3AD732-1A90-4C94-8AFE-9FFB496B9D75}" type="slidenum">
              <a:rPr lang="cs-CZ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19.04.2018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1070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3AD732-1A90-4C94-8AFE-9FFB496B9D75}" type="slidenum">
              <a:rPr lang="cs-CZ" smtClean="0"/>
              <a:pPr>
                <a:defRPr/>
              </a:pPr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9170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36675" y="1238250"/>
            <a:ext cx="8020050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6675" y="3971925"/>
            <a:ext cx="8020050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116638" y="7124700"/>
            <a:ext cx="1316037" cy="1841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7D6FA-288E-46B5-9731-64C1D564947C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8D837-0971-4342-8C92-A67F53322781}" type="datetime1">
              <a:rPr lang="cs-CZ" altLang="cs-CZ"/>
              <a:pPr>
                <a:defRPr/>
              </a:pPr>
              <a:t>02.12.2025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000420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62391-9514-45F2-8E35-62B849056188}" type="datetime1">
              <a:rPr lang="cs-CZ" altLang="cs-CZ"/>
              <a:pPr>
                <a:defRPr/>
              </a:pPr>
              <a:t>02.12.2025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09653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439025" y="177800"/>
            <a:ext cx="1939925" cy="641191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619250" y="177800"/>
            <a:ext cx="5667375" cy="6411913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9E4AE-A87C-4E6C-8381-4D7CCED0FE60}" type="datetime1">
              <a:rPr lang="cs-CZ" altLang="cs-CZ"/>
              <a:pPr>
                <a:defRPr/>
              </a:pPr>
              <a:t>02.12.2025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48314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2215" y="7008173"/>
            <a:ext cx="2406015" cy="40256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altLang="cs-CZ" dirty="0" smtClean="0"/>
              <a:t>Jana Hadravová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49555564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2215" y="7008173"/>
            <a:ext cx="2406015" cy="40256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altLang="cs-CZ" dirty="0" smtClean="0"/>
              <a:t>Jana Hadravová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576205007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2215" y="7008173"/>
            <a:ext cx="2406015" cy="40256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altLang="cs-CZ" dirty="0" smtClean="0"/>
              <a:t>Jana Hadravová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965691222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2215" y="7008173"/>
            <a:ext cx="2406015" cy="40256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altLang="cs-CZ" dirty="0" smtClean="0"/>
              <a:t>Jana Hadravová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916333559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2215" y="7008173"/>
            <a:ext cx="2406015" cy="40256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altLang="cs-CZ" dirty="0" smtClean="0"/>
              <a:t>Jana Hadravová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810098833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DFF3E-C2CD-4424-A351-4B855B81F67A}" type="datetime1">
              <a:rPr lang="cs-CZ" altLang="cs-CZ"/>
              <a:pPr>
                <a:defRPr/>
              </a:pPr>
              <a:t>02.12.2025</a:t>
            </a:fld>
            <a:endParaRPr lang="cs-CZ" alt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4949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0250" y="1884363"/>
            <a:ext cx="9221788" cy="31464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30250" y="5059363"/>
            <a:ext cx="9221788" cy="16541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9F063-0DDF-4C6C-978B-5E65540F2EBE}" type="datetime1">
              <a:rPr lang="cs-CZ" altLang="cs-CZ"/>
              <a:pPr>
                <a:defRPr/>
              </a:pPr>
              <a:t>02.12.2025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98474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619250" y="1619250"/>
            <a:ext cx="3803650" cy="497046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575300" y="1619250"/>
            <a:ext cx="3803650" cy="497046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63E31-A1F0-4820-B78F-29E22B475094}" type="datetime1">
              <a:rPr lang="cs-CZ" altLang="cs-CZ"/>
              <a:pPr>
                <a:defRPr/>
              </a:pPr>
              <a:t>02.12.2025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22985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6600" y="403225"/>
            <a:ext cx="9223375" cy="14605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36600" y="1854200"/>
            <a:ext cx="4524375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736600" y="2762250"/>
            <a:ext cx="4524375" cy="406241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13375" y="1854200"/>
            <a:ext cx="4546600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13375" y="2762250"/>
            <a:ext cx="4546600" cy="406241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83589-87C2-4C9B-84DF-420B5D661ED9}" type="datetime1">
              <a:rPr lang="cs-CZ" altLang="cs-CZ"/>
              <a:pPr>
                <a:defRPr/>
              </a:pPr>
              <a:t>02.12.2025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62910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8063F-8F57-4911-A98D-81144771DB72}" type="datetime1">
              <a:rPr lang="cs-CZ" altLang="cs-CZ"/>
              <a:pPr>
                <a:defRPr/>
              </a:pPr>
              <a:t>02.12.2025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0743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5AC5EC-AE04-44C1-9B0A-9E7C1D0D9F31}" type="datetime1">
              <a:rPr lang="cs-CZ" altLang="cs-CZ"/>
              <a:pPr>
                <a:defRPr/>
              </a:pPr>
              <a:t>02.12.2025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04176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6600" y="504825"/>
            <a:ext cx="3449638" cy="17637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46600" y="1089025"/>
            <a:ext cx="5413375" cy="53736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36600" y="2268538"/>
            <a:ext cx="3449638" cy="42021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5F4EF-96F4-4A01-8903-2F143EB011DE}" type="datetime1">
              <a:rPr lang="cs-CZ" altLang="cs-CZ"/>
              <a:pPr>
                <a:defRPr/>
              </a:pPr>
              <a:t>02.12.2025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9876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6600" y="504825"/>
            <a:ext cx="3449638" cy="17637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46600" y="1089025"/>
            <a:ext cx="5413375" cy="53736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36600" y="2268538"/>
            <a:ext cx="3449638" cy="42021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757F7-274A-4B30-8A58-78D2DCF425F5}" type="datetime1">
              <a:rPr lang="cs-CZ" altLang="cs-CZ"/>
              <a:pPr>
                <a:defRPr/>
              </a:pPr>
              <a:t>02.12.2025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303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ozadi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-136525"/>
            <a:ext cx="10902951" cy="770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32225" y="177800"/>
            <a:ext cx="423545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Nadpis prezentace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9250" y="1619250"/>
            <a:ext cx="7759700" cy="497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Název oddílu – úroveň 1</a:t>
            </a:r>
          </a:p>
          <a:p>
            <a:pPr lvl="1"/>
            <a:r>
              <a:rPr lang="cs-CZ" altLang="cs-CZ" smtClean="0"/>
              <a:t>Text oddílu – úroveň 2</a:t>
            </a:r>
          </a:p>
          <a:p>
            <a:pPr lvl="2"/>
            <a:r>
              <a:rPr lang="cs-CZ" altLang="cs-CZ" smtClean="0"/>
              <a:t>Text oddílu – úroveň 3</a:t>
            </a:r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8278813" y="7124700"/>
            <a:ext cx="2181225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995363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98475" defTabSz="995363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95363" defTabSz="995363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93838" defTabSz="995363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0725" defTabSz="995363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cs-CZ" altLang="cs-CZ" sz="1400" dirty="0" smtClean="0">
                <a:solidFill>
                  <a:schemeClr val="bg2"/>
                </a:solidFill>
              </a:rPr>
              <a:t>Lucie</a:t>
            </a:r>
            <a:r>
              <a:rPr lang="cs-CZ" altLang="cs-CZ" sz="1400" baseline="0" dirty="0" smtClean="0">
                <a:solidFill>
                  <a:schemeClr val="bg2"/>
                </a:solidFill>
              </a:rPr>
              <a:t> Líbalová</a:t>
            </a:r>
            <a:endParaRPr lang="cs-CZ" altLang="cs-CZ" sz="1400" dirty="0" smtClean="0">
              <a:solidFill>
                <a:schemeClr val="bg2"/>
              </a:solidFill>
            </a:endParaRPr>
          </a:p>
        </p:txBody>
      </p:sp>
      <p:sp>
        <p:nvSpPr>
          <p:cNvPr id="63498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778250" y="7124700"/>
            <a:ext cx="1638300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defTabSz="995363" eaLnBrk="1" hangingPunct="1">
              <a:spcBef>
                <a:spcPct val="0"/>
              </a:spcBef>
              <a:defRPr sz="14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75D5E94-2717-44C1-A783-F53A3419006E}" type="datetime1">
              <a:rPr lang="cs-CZ" altLang="cs-CZ"/>
              <a:pPr>
                <a:defRPr/>
              </a:pPr>
              <a:t>02.12.2025</a:t>
            </a:fld>
            <a:endParaRPr lang="cs-CZ" altLang="cs-CZ" dirty="0"/>
          </a:p>
        </p:txBody>
      </p:sp>
      <p:pic>
        <p:nvPicPr>
          <p:cNvPr id="1032" name="Picture 11" descr="Logo bar poz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5" y="6948488"/>
            <a:ext cx="1081088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4" r:id="rId14"/>
    <p:sldLayoutId id="2147483665" r:id="rId15"/>
    <p:sldLayoutId id="2147483666" r:id="rId16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 kern="1200">
          <a:solidFill>
            <a:srgbClr val="DDDDD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DDDDD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DDDDD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DDDDD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DDDDD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DDDDD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DDDDD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DDDDD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DDDDD"/>
          </a:solidFill>
          <a:latin typeface="Arial" panose="020B0604020202020204" pitchFamily="34" charset="0"/>
        </a:defRPr>
      </a:lvl9pPr>
    </p:titleStyle>
    <p:bodyStyle>
      <a:lvl1pPr algn="l" defTabSz="182563" rtl="0" eaLnBrk="1" fontAlgn="base" hangingPunct="1">
        <a:lnSpc>
          <a:spcPct val="113000"/>
        </a:lnSpc>
        <a:spcBef>
          <a:spcPct val="0"/>
        </a:spcBef>
        <a:spcAft>
          <a:spcPct val="0"/>
        </a:spcAft>
        <a:defRPr sz="2200" b="1" kern="1200">
          <a:solidFill>
            <a:srgbClr val="25A939"/>
          </a:solidFill>
          <a:latin typeface="+mn-lt"/>
          <a:ea typeface="+mn-ea"/>
          <a:cs typeface="+mn-cs"/>
        </a:defRPr>
      </a:lvl1pPr>
      <a:lvl2pPr marL="720725" indent="-457200" algn="l" defTabSz="182563" rtl="0" eaLnBrk="1" fontAlgn="base" hangingPunct="1">
        <a:lnSpc>
          <a:spcPct val="125000"/>
        </a:lnSpc>
        <a:spcBef>
          <a:spcPct val="0"/>
        </a:spcBef>
        <a:spcAft>
          <a:spcPct val="20000"/>
        </a:spcAft>
        <a:buClr>
          <a:srgbClr val="25A939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263525" algn="l" defTabSz="182563" rtl="0" eaLnBrk="1" fontAlgn="base" hangingPunct="1">
        <a:spcBef>
          <a:spcPct val="0"/>
        </a:spcBef>
        <a:spcAft>
          <a:spcPct val="0"/>
        </a:spcAft>
        <a:buClr>
          <a:srgbClr val="25A939"/>
        </a:buClr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2292350" indent="-228600" algn="l" defTabSz="182563" rtl="0" eaLnBrk="1" fontAlgn="base" hangingPunct="1">
        <a:spcBef>
          <a:spcPct val="20000"/>
        </a:spcBef>
        <a:spcAft>
          <a:spcPct val="0"/>
        </a:spcAft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700338" indent="-228600" algn="l" defTabSz="182563" rtl="0" eaLnBrk="1" fontAlgn="base" hangingPunct="1">
        <a:spcBef>
          <a:spcPct val="20000"/>
        </a:spcBef>
        <a:spcAft>
          <a:spcPct val="0"/>
        </a:spcAft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sona.bauersimova@chaloupky.cz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krivanek@vys-edu.cz" TargetMode="External"/><Relationship Id="rId5" Type="http://schemas.openxmlformats.org/officeDocument/2006/relationships/hyperlink" Target="mailto:prusa@vys-edu.cz" TargetMode="External"/><Relationship Id="rId4" Type="http://schemas.openxmlformats.org/officeDocument/2006/relationships/hyperlink" Target="mailto:martin.kriz@chaloupky.cz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edmikova.E@kr-vysocina.cz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Libalova.l@kr-vysocina.cz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aloupky.cz/kalendar-dvpp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pozadi_uvo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84664"/>
            <a:ext cx="10891315" cy="7669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4132" y="2340471"/>
            <a:ext cx="10659250" cy="1728192"/>
          </a:xfrm>
          <a:noFill/>
        </p:spPr>
        <p:txBody>
          <a:bodyPr wrap="none" anchor="t"/>
          <a:lstStyle/>
          <a:p>
            <a:pPr algn="l"/>
            <a:r>
              <a:rPr lang="cs-CZ" altLang="cs-CZ" sz="4400" dirty="0" smtClean="0">
                <a:solidFill>
                  <a:schemeClr val="bg1"/>
                </a:solidFill>
              </a:rPr>
              <a:t>Implementace Dlouhodobého záměru </a:t>
            </a:r>
            <a:br>
              <a:rPr lang="cs-CZ" altLang="cs-CZ" sz="4400" dirty="0" smtClean="0">
                <a:solidFill>
                  <a:schemeClr val="bg1"/>
                </a:solidFill>
              </a:rPr>
            </a:br>
            <a:r>
              <a:rPr lang="cs-CZ" altLang="cs-CZ" sz="4400" dirty="0" smtClean="0">
                <a:solidFill>
                  <a:schemeClr val="bg1"/>
                </a:solidFill>
              </a:rPr>
              <a:t>Kraje Vysočina</a:t>
            </a:r>
            <a:endParaRPr lang="cs-CZ" altLang="cs-CZ" sz="4400" dirty="0">
              <a:solidFill>
                <a:schemeClr val="bg1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551" y="6444927"/>
            <a:ext cx="6218212" cy="887552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714852" y="4889674"/>
            <a:ext cx="3888432" cy="654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kern="1200">
                <a:solidFill>
                  <a:srgbClr val="DDDDDD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9pPr>
          </a:lstStyle>
          <a:p>
            <a:pPr algn="r"/>
            <a:endParaRPr lang="cs-CZ" altLang="cs-CZ" sz="3600" dirty="0" smtClean="0">
              <a:solidFill>
                <a:schemeClr val="bg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978548" y="130400"/>
            <a:ext cx="63367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chemeClr val="bg1">
                    <a:lumMod val="85000"/>
                  </a:schemeClr>
                </a:solidFill>
              </a:rPr>
              <a:t>CZ.02.02.XX/00/23_018/0010144</a:t>
            </a:r>
            <a:endParaRPr lang="cs-CZ" sz="2800" b="1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23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 idx="4294967295"/>
          </p:nvPr>
        </p:nvSpPr>
        <p:spPr>
          <a:xfrm>
            <a:off x="4050556" y="0"/>
            <a:ext cx="5458113" cy="344763"/>
          </a:xfrm>
        </p:spPr>
        <p:txBody>
          <a:bodyPr/>
          <a:lstStyle/>
          <a:p>
            <a:r>
              <a:rPr lang="cs-CZ" altLang="cs-CZ" dirty="0" smtClean="0"/>
              <a:t>Klíčové aktivity IDZ</a:t>
            </a:r>
          </a:p>
        </p:txBody>
      </p:sp>
      <p:sp>
        <p:nvSpPr>
          <p:cNvPr id="25603" name="Zástupný symbol pro obsah 2"/>
          <p:cNvSpPr>
            <a:spLocks noGrp="1"/>
          </p:cNvSpPr>
          <p:nvPr>
            <p:ph idx="1"/>
          </p:nvPr>
        </p:nvSpPr>
        <p:spPr>
          <a:xfrm>
            <a:off x="594172" y="828303"/>
            <a:ext cx="9721080" cy="554461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2000" dirty="0" smtClean="0"/>
              <a:t>			</a:t>
            </a:r>
          </a:p>
          <a:p>
            <a:pPr>
              <a:defRPr/>
            </a:pPr>
            <a:r>
              <a:rPr lang="cs-CZ" sz="2000" dirty="0"/>
              <a:t>	</a:t>
            </a:r>
            <a:r>
              <a:rPr lang="cs-CZ" sz="2000" dirty="0" smtClean="0"/>
              <a:t>		2.12.8		</a:t>
            </a:r>
            <a:r>
              <a:rPr lang="cs-CZ" sz="2000" dirty="0" err="1" smtClean="0"/>
              <a:t>Wellbeing</a:t>
            </a:r>
            <a:r>
              <a:rPr lang="cs-CZ" sz="2000" dirty="0" smtClean="0"/>
              <a:t> – ZŠ/SŠ</a:t>
            </a:r>
          </a:p>
          <a:p>
            <a:pPr marL="1063625" lvl="1" indent="-342900">
              <a:lnSpc>
                <a:spcPct val="113000"/>
              </a:lnSpc>
              <a:buFont typeface="Arial" panose="020B0604020202020204" pitchFamily="34" charset="0"/>
              <a:buChar char="•"/>
              <a:defRPr/>
            </a:pPr>
            <a:r>
              <a:rPr lang="cs-CZ" sz="1900" dirty="0" smtClean="0"/>
              <a:t>Škola </a:t>
            </a:r>
            <a:r>
              <a:rPr lang="cs-CZ" sz="1900" dirty="0" err="1" smtClean="0"/>
              <a:t>wellbeingu</a:t>
            </a:r>
            <a:r>
              <a:rPr lang="cs-CZ" sz="1900" dirty="0" smtClean="0"/>
              <a:t> pro učitele, asistentky, vychovatelky</a:t>
            </a:r>
          </a:p>
          <a:p>
            <a:pPr marL="1063625" lvl="1" indent="-342900">
              <a:lnSpc>
                <a:spcPct val="113000"/>
              </a:lnSpc>
              <a:buFont typeface="Arial" panose="020B0604020202020204" pitchFamily="34" charset="0"/>
              <a:buChar char="•"/>
              <a:defRPr/>
            </a:pPr>
            <a:r>
              <a:rPr lang="cs-CZ" sz="1900" dirty="0" err="1" smtClean="0"/>
              <a:t>Wellbeing</a:t>
            </a:r>
            <a:r>
              <a:rPr lang="cs-CZ" sz="1900" dirty="0" smtClean="0"/>
              <a:t> workshop pro sborovny</a:t>
            </a:r>
          </a:p>
          <a:p>
            <a:pPr marL="1063625" lvl="1" indent="-342900">
              <a:lnSpc>
                <a:spcPct val="113000"/>
              </a:lnSpc>
              <a:buFont typeface="Arial" panose="020B0604020202020204" pitchFamily="34" charset="0"/>
              <a:buChar char="•"/>
              <a:defRPr/>
            </a:pPr>
            <a:r>
              <a:rPr lang="cs-CZ" sz="1900" dirty="0" err="1" smtClean="0"/>
              <a:t>Wellbeing</a:t>
            </a:r>
            <a:r>
              <a:rPr lang="cs-CZ" sz="1900" dirty="0" smtClean="0"/>
              <a:t> u žáků – školení pro učitele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100" dirty="0" smtClean="0"/>
              <a:t>			2.12.9		Ochrana měkkých cílů – kurz zvládání taktiky mimořádných 												událostí ve škole – SŠ</a:t>
            </a:r>
          </a:p>
          <a:p>
            <a:pPr>
              <a:spcAft>
                <a:spcPts val="600"/>
              </a:spcAft>
              <a:defRPr/>
            </a:pPr>
            <a:r>
              <a:rPr lang="cs-CZ" sz="2100" dirty="0" smtClean="0"/>
              <a:t>			2.12.10	Formativní přístup pro ZŠ </a:t>
            </a:r>
            <a:r>
              <a:rPr lang="cs-CZ" sz="2100" b="0" dirty="0" smtClean="0">
                <a:solidFill>
                  <a:schemeClr val="tx1"/>
                </a:solidFill>
              </a:rPr>
              <a:t>- jednorázové semináře</a:t>
            </a:r>
          </a:p>
          <a:p>
            <a:pPr>
              <a:defRPr/>
            </a:pPr>
            <a:endParaRPr lang="cs-CZ" sz="1909" dirty="0"/>
          </a:p>
          <a:p>
            <a:pPr>
              <a:defRPr/>
            </a:pPr>
            <a:endParaRPr lang="cs-CZ" sz="1909" dirty="0"/>
          </a:p>
          <a:p>
            <a:pPr>
              <a:defRPr/>
            </a:pPr>
            <a:endParaRPr lang="cs-CZ" sz="1909" dirty="0"/>
          </a:p>
          <a:p>
            <a:pPr>
              <a:defRPr/>
            </a:pPr>
            <a:endParaRPr lang="cs-CZ" sz="1909" dirty="0"/>
          </a:p>
          <a:p>
            <a:pPr>
              <a:defRPr/>
            </a:pPr>
            <a:endParaRPr lang="cs-CZ" altLang="cs-CZ" sz="1905" dirty="0"/>
          </a:p>
        </p:txBody>
      </p:sp>
    </p:spTree>
    <p:extLst>
      <p:ext uri="{BB962C8B-B14F-4D97-AF65-F5344CB8AC3E}">
        <p14:creationId xmlns:p14="http://schemas.microsoft.com/office/powerpoint/2010/main" val="316674833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18461" y="128593"/>
            <a:ext cx="6271160" cy="482261"/>
          </a:xfrm>
        </p:spPr>
        <p:txBody>
          <a:bodyPr/>
          <a:lstStyle/>
          <a:p>
            <a:r>
              <a:rPr lang="cs-CZ" sz="2646" dirty="0">
                <a:solidFill>
                  <a:schemeClr val="bg1"/>
                </a:solidFill>
              </a:rPr>
              <a:t>KONTAKTY NA </a:t>
            </a:r>
            <a:r>
              <a:rPr lang="cs-CZ" sz="2646" dirty="0" smtClean="0">
                <a:solidFill>
                  <a:schemeClr val="bg1"/>
                </a:solidFill>
              </a:rPr>
              <a:t>PARTNERY</a:t>
            </a:r>
            <a:endParaRPr lang="cs-CZ" sz="2646" dirty="0">
              <a:solidFill>
                <a:schemeClr val="bg1"/>
              </a:solidFill>
            </a:endParaRPr>
          </a:p>
        </p:txBody>
      </p:sp>
      <p:sp>
        <p:nvSpPr>
          <p:cNvPr id="5" name="Šipka doprava 4"/>
          <p:cNvSpPr/>
          <p:nvPr/>
        </p:nvSpPr>
        <p:spPr bwMode="auto">
          <a:xfrm>
            <a:off x="980132" y="1398866"/>
            <a:ext cx="1078740" cy="534329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411302" indent="-411302" algn="ctr" defTabSz="1097388">
              <a:spcBef>
                <a:spcPct val="20000"/>
              </a:spcBef>
            </a:pPr>
            <a:endParaRPr lang="cs-CZ" sz="2426" u="sng" dirty="0">
              <a:solidFill>
                <a:srgbClr val="333399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34133" y="843122"/>
            <a:ext cx="10431842" cy="5271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ct val="90000"/>
              </a:lnSpc>
              <a:spcBef>
                <a:spcPts val="1323"/>
              </a:spcBef>
            </a:pPr>
            <a:r>
              <a:rPr lang="cs-CZ" sz="2426" dirty="0"/>
              <a:t>Chaloupky </a:t>
            </a:r>
          </a:p>
          <a:p>
            <a:pPr marL="0" lvl="1">
              <a:lnSpc>
                <a:spcPct val="90000"/>
              </a:lnSpc>
              <a:spcBef>
                <a:spcPts val="1323"/>
              </a:spcBef>
            </a:pPr>
            <a:r>
              <a:rPr lang="cs-CZ" sz="2426" b="1" dirty="0"/>
              <a:t>	Soňa </a:t>
            </a:r>
            <a:r>
              <a:rPr lang="cs-CZ" sz="2426" b="1" dirty="0" err="1"/>
              <a:t>Baueršímová</a:t>
            </a:r>
            <a:r>
              <a:rPr lang="cs-CZ" sz="2426" b="1" dirty="0">
                <a:solidFill>
                  <a:srgbClr val="002072"/>
                </a:solidFill>
              </a:rPr>
              <a:t>	</a:t>
            </a:r>
            <a:r>
              <a:rPr lang="cs-CZ" sz="2426" b="1" dirty="0" smtClean="0">
                <a:solidFill>
                  <a:srgbClr val="002072"/>
                </a:solidFill>
                <a:hlinkClick r:id="rId3"/>
              </a:rPr>
              <a:t>sona.bauersimova@chaloupky.cz</a:t>
            </a:r>
            <a:endParaRPr lang="cs-CZ" sz="2426" b="1" dirty="0" smtClean="0">
              <a:solidFill>
                <a:srgbClr val="002072"/>
              </a:solidFill>
            </a:endParaRPr>
          </a:p>
          <a:p>
            <a:pPr marL="0" lvl="1">
              <a:lnSpc>
                <a:spcPct val="90000"/>
              </a:lnSpc>
              <a:spcBef>
                <a:spcPts val="1323"/>
              </a:spcBef>
            </a:pPr>
            <a:r>
              <a:rPr lang="cs-CZ" sz="2426" b="1" dirty="0">
                <a:solidFill>
                  <a:srgbClr val="002072"/>
                </a:solidFill>
              </a:rPr>
              <a:t>	</a:t>
            </a:r>
            <a:r>
              <a:rPr lang="cs-CZ" sz="2426" b="1" dirty="0" smtClean="0"/>
              <a:t>Martin Kříž			</a:t>
            </a:r>
            <a:r>
              <a:rPr lang="cs-CZ" sz="2426" b="1" dirty="0" smtClean="0">
                <a:hlinkClick r:id="rId4"/>
              </a:rPr>
              <a:t>martin.kriz@chaloupky.cz</a:t>
            </a:r>
            <a:endParaRPr lang="cs-CZ" sz="2426" b="1" dirty="0" smtClean="0"/>
          </a:p>
          <a:p>
            <a:pPr marL="0" lvl="1">
              <a:lnSpc>
                <a:spcPct val="90000"/>
              </a:lnSpc>
              <a:spcBef>
                <a:spcPts val="1323"/>
              </a:spcBef>
            </a:pPr>
            <a:endParaRPr lang="cs-CZ" sz="2426" dirty="0">
              <a:solidFill>
                <a:srgbClr val="002072"/>
              </a:solidFill>
            </a:endParaRPr>
          </a:p>
          <a:p>
            <a:pPr marL="0" lvl="1">
              <a:lnSpc>
                <a:spcPct val="90000"/>
              </a:lnSpc>
              <a:spcBef>
                <a:spcPts val="1323"/>
              </a:spcBef>
            </a:pPr>
            <a:r>
              <a:rPr lang="cs-CZ" sz="2426" dirty="0" smtClean="0"/>
              <a:t>Vysočina Education</a:t>
            </a:r>
          </a:p>
          <a:p>
            <a:pPr marL="0" lvl="1">
              <a:lnSpc>
                <a:spcPct val="90000"/>
              </a:lnSpc>
              <a:spcBef>
                <a:spcPts val="1323"/>
              </a:spcBef>
            </a:pPr>
            <a:r>
              <a:rPr lang="cs-CZ" sz="2426" b="1" dirty="0"/>
              <a:t>	</a:t>
            </a:r>
            <a:r>
              <a:rPr lang="cs-CZ" sz="2426" b="1" dirty="0" smtClean="0"/>
              <a:t>David Průša	</a:t>
            </a:r>
            <a:r>
              <a:rPr lang="cs-CZ" sz="2426" b="1" dirty="0" smtClean="0">
                <a:solidFill>
                  <a:srgbClr val="002072"/>
                </a:solidFill>
              </a:rPr>
              <a:t>		</a:t>
            </a:r>
            <a:r>
              <a:rPr lang="cs-CZ" sz="2426" b="1" dirty="0" smtClean="0">
                <a:solidFill>
                  <a:srgbClr val="002072"/>
                </a:solidFill>
                <a:hlinkClick r:id="rId5"/>
              </a:rPr>
              <a:t>prusa@vys-edu.cz</a:t>
            </a:r>
            <a:endParaRPr lang="cs-CZ" sz="2426" b="1" dirty="0" smtClean="0">
              <a:solidFill>
                <a:srgbClr val="002072"/>
              </a:solidFill>
            </a:endParaRPr>
          </a:p>
          <a:p>
            <a:pPr marL="0" lvl="1">
              <a:lnSpc>
                <a:spcPct val="90000"/>
              </a:lnSpc>
              <a:spcBef>
                <a:spcPts val="1323"/>
              </a:spcBef>
            </a:pPr>
            <a:endParaRPr lang="cs-CZ" sz="1100" dirty="0" smtClean="0">
              <a:solidFill>
                <a:srgbClr val="002072"/>
              </a:solidFill>
            </a:endParaRPr>
          </a:p>
          <a:p>
            <a:pPr marL="0" lvl="1">
              <a:lnSpc>
                <a:spcPct val="90000"/>
              </a:lnSpc>
              <a:spcBef>
                <a:spcPts val="1323"/>
              </a:spcBef>
            </a:pPr>
            <a:r>
              <a:rPr lang="cs-CZ" sz="2426" dirty="0" smtClean="0">
                <a:solidFill>
                  <a:srgbClr val="002072"/>
                </a:solidFill>
              </a:rPr>
              <a:t>	</a:t>
            </a:r>
            <a:r>
              <a:rPr lang="cs-CZ" sz="2426" i="1" dirty="0" smtClean="0"/>
              <a:t>Regionální </a:t>
            </a:r>
            <a:r>
              <a:rPr lang="cs-CZ" sz="2426" i="1" dirty="0" err="1" smtClean="0"/>
              <a:t>leadership</a:t>
            </a:r>
            <a:endParaRPr lang="cs-CZ" sz="2426" i="1" dirty="0" smtClean="0"/>
          </a:p>
          <a:p>
            <a:pPr marL="0" lvl="1">
              <a:lnSpc>
                <a:spcPct val="90000"/>
              </a:lnSpc>
              <a:spcBef>
                <a:spcPts val="1323"/>
              </a:spcBef>
            </a:pPr>
            <a:r>
              <a:rPr lang="cs-CZ" sz="2426" dirty="0"/>
              <a:t>	</a:t>
            </a:r>
            <a:r>
              <a:rPr lang="cs-CZ" sz="2426" b="1" dirty="0" smtClean="0"/>
              <a:t>Roman Křivánek	</a:t>
            </a:r>
            <a:r>
              <a:rPr lang="cs-CZ" sz="2426" b="1" dirty="0" smtClean="0">
                <a:solidFill>
                  <a:srgbClr val="002072"/>
                </a:solidFill>
              </a:rPr>
              <a:t>	</a:t>
            </a:r>
            <a:r>
              <a:rPr lang="cs-CZ" sz="2426" b="1" dirty="0" smtClean="0">
                <a:solidFill>
                  <a:srgbClr val="002072"/>
                </a:solidFill>
                <a:hlinkClick r:id="rId6"/>
              </a:rPr>
              <a:t>krivanek@vys-edu.cz</a:t>
            </a:r>
            <a:endParaRPr lang="cs-CZ" sz="2426" b="1" dirty="0" smtClean="0">
              <a:solidFill>
                <a:srgbClr val="002072"/>
              </a:solidFill>
            </a:endParaRPr>
          </a:p>
          <a:p>
            <a:pPr marL="0" lvl="1">
              <a:lnSpc>
                <a:spcPct val="90000"/>
              </a:lnSpc>
              <a:spcBef>
                <a:spcPts val="1323"/>
              </a:spcBef>
            </a:pPr>
            <a:r>
              <a:rPr lang="cs-CZ" sz="2426" dirty="0" smtClean="0">
                <a:solidFill>
                  <a:srgbClr val="002072"/>
                </a:solidFill>
              </a:rPr>
              <a:t>		</a:t>
            </a:r>
          </a:p>
          <a:p>
            <a:pPr marL="0" lvl="1">
              <a:lnSpc>
                <a:spcPct val="90000"/>
              </a:lnSpc>
              <a:spcBef>
                <a:spcPts val="1323"/>
              </a:spcBef>
            </a:pPr>
            <a:r>
              <a:rPr lang="cs-CZ" sz="2426" i="1" dirty="0" smtClean="0">
                <a:solidFill>
                  <a:srgbClr val="002072"/>
                </a:solidFill>
              </a:rPr>
              <a:t>	</a:t>
            </a:r>
            <a:endParaRPr lang="cs-CZ" sz="2426" b="1" dirty="0" smtClean="0">
              <a:solidFill>
                <a:srgbClr val="00207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012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36538" y="1116335"/>
            <a:ext cx="7074630" cy="5388898"/>
          </a:xfrm>
        </p:spPr>
        <p:txBody>
          <a:bodyPr/>
          <a:lstStyle/>
          <a:p>
            <a:pPr algn="ctr"/>
            <a:r>
              <a:rPr lang="cs-CZ" sz="2456" dirty="0" smtClean="0">
                <a:solidFill>
                  <a:schemeClr val="tx1"/>
                </a:solidFill>
              </a:rPr>
              <a:t>Dotazy</a:t>
            </a:r>
            <a:r>
              <a:rPr lang="cs-CZ" sz="2456" dirty="0">
                <a:solidFill>
                  <a:schemeClr val="tx1"/>
                </a:solidFill>
              </a:rPr>
              <a:t>, náměty, připomínky…</a:t>
            </a:r>
            <a:endParaRPr lang="cs-CZ" altLang="cs-CZ" sz="2456" dirty="0">
              <a:solidFill>
                <a:schemeClr val="tx1"/>
              </a:solidFill>
            </a:endParaRPr>
          </a:p>
          <a:p>
            <a:pPr algn="ctr" eaLnBrk="1" hangingPunct="1"/>
            <a:r>
              <a:rPr lang="cs-CZ" altLang="cs-CZ" sz="2456" dirty="0"/>
              <a:t>Děkuji za pozornost.</a:t>
            </a:r>
          </a:p>
          <a:p>
            <a:pPr algn="ctr" eaLnBrk="1" hangingPunct="1"/>
            <a:endParaRPr lang="cs-CZ" altLang="cs-CZ" sz="1579" b="0" dirty="0">
              <a:solidFill>
                <a:schemeClr val="tx1"/>
              </a:solidFill>
            </a:endParaRPr>
          </a:p>
          <a:p>
            <a:pPr algn="ctr" eaLnBrk="1" hangingPunct="1"/>
            <a:r>
              <a:rPr lang="cs-CZ" altLang="cs-CZ" sz="1579" b="0" dirty="0">
                <a:solidFill>
                  <a:schemeClr val="tx1"/>
                </a:solidFill>
              </a:rPr>
              <a:t>Krajský úřad Kraje Vysočina</a:t>
            </a:r>
          </a:p>
          <a:p>
            <a:pPr algn="ctr" eaLnBrk="1" hangingPunct="1"/>
            <a:r>
              <a:rPr lang="cs-CZ" altLang="cs-CZ" sz="1579" b="0" dirty="0">
                <a:solidFill>
                  <a:schemeClr val="tx1"/>
                </a:solidFill>
              </a:rPr>
              <a:t>OŠMS, Oddělení rozvoje vzdělávání</a:t>
            </a:r>
          </a:p>
          <a:p>
            <a:pPr algn="ctr" eaLnBrk="1" hangingPunct="1"/>
            <a:endParaRPr lang="cs-CZ" altLang="cs-CZ" sz="1579" dirty="0"/>
          </a:p>
          <a:p>
            <a:pPr algn="ctr" eaLnBrk="1" hangingPunct="1"/>
            <a:r>
              <a:rPr lang="cs-CZ" altLang="cs-CZ" sz="2105" dirty="0" smtClean="0">
                <a:solidFill>
                  <a:schemeClr val="tx1"/>
                </a:solidFill>
              </a:rPr>
              <a:t>Lucie Líbalová</a:t>
            </a:r>
            <a:endParaRPr lang="cs-CZ" altLang="cs-CZ" sz="2105" dirty="0">
              <a:solidFill>
                <a:schemeClr val="tx1"/>
              </a:solidFill>
              <a:hlinkClick r:id="rId3"/>
            </a:endParaRPr>
          </a:p>
          <a:p>
            <a:pPr algn="ctr" eaLnBrk="1" hangingPunct="1"/>
            <a:r>
              <a:rPr lang="cs-CZ" sz="2105" dirty="0" smtClean="0">
                <a:hlinkClick r:id="rId4"/>
              </a:rPr>
              <a:t>Libalova.l@kr-vysocina.cz</a:t>
            </a:r>
            <a:endParaRPr lang="cs-CZ" sz="2105" dirty="0"/>
          </a:p>
          <a:p>
            <a:pPr algn="ctr" eaLnBrk="1" hangingPunct="1"/>
            <a:r>
              <a:rPr lang="cs-CZ" sz="2105" dirty="0">
                <a:solidFill>
                  <a:schemeClr val="tx1"/>
                </a:solidFill>
              </a:rPr>
              <a:t>tel: </a:t>
            </a:r>
            <a:r>
              <a:rPr lang="cs-CZ" sz="2105" dirty="0" smtClean="0">
                <a:solidFill>
                  <a:schemeClr val="tx1"/>
                </a:solidFill>
              </a:rPr>
              <a:t>731 632 531</a:t>
            </a:r>
            <a:endParaRPr lang="cs-CZ" altLang="cs-CZ" sz="2105" dirty="0">
              <a:solidFill>
                <a:schemeClr val="tx1"/>
              </a:solidFill>
            </a:endParaRPr>
          </a:p>
          <a:p>
            <a:pPr algn="ctr"/>
            <a:endParaRPr lang="cs-CZ" sz="2456" b="0" dirty="0" smtClean="0">
              <a:solidFill>
                <a:schemeClr val="tx1"/>
              </a:solidFill>
            </a:endParaRPr>
          </a:p>
          <a:p>
            <a:pPr algn="ctr"/>
            <a:endParaRPr lang="cs-CZ" sz="2456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264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4131" y="828303"/>
            <a:ext cx="10603284" cy="5832647"/>
          </a:xfrm>
        </p:spPr>
        <p:txBody>
          <a:bodyPr/>
          <a:lstStyle/>
          <a:p>
            <a:endParaRPr lang="cs-CZ" altLang="cs-CZ" dirty="0" smtClean="0"/>
          </a:p>
          <a:p>
            <a:r>
              <a:rPr lang="cs-CZ" altLang="cs-CZ" dirty="0" smtClean="0"/>
              <a:t>Rozpočet: 		</a:t>
            </a:r>
            <a:r>
              <a:rPr lang="cs-CZ" dirty="0" smtClean="0">
                <a:solidFill>
                  <a:schemeClr val="tx1"/>
                </a:solidFill>
              </a:rPr>
              <a:t>98 </a:t>
            </a:r>
            <a:r>
              <a:rPr lang="cs-CZ" dirty="0">
                <a:solidFill>
                  <a:schemeClr val="tx1"/>
                </a:solidFill>
              </a:rPr>
              <a:t>810 016,70 Kč</a:t>
            </a:r>
          </a:p>
          <a:p>
            <a:r>
              <a:rPr lang="cs-CZ" dirty="0" smtClean="0"/>
              <a:t>	</a:t>
            </a:r>
          </a:p>
          <a:p>
            <a:r>
              <a:rPr lang="cs-CZ" dirty="0" smtClean="0"/>
              <a:t>Realizace projektu: 	</a:t>
            </a:r>
            <a:r>
              <a:rPr lang="cs-CZ" dirty="0" smtClean="0">
                <a:solidFill>
                  <a:schemeClr val="tx1"/>
                </a:solidFill>
              </a:rPr>
              <a:t>1. 2. 2024 – 31. 8. 2028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Finanční partneři projektu:</a:t>
            </a:r>
          </a:p>
          <a:p>
            <a:pPr marL="276426" lvl="1" indent="-276426">
              <a:lnSpc>
                <a:spcPct val="90000"/>
              </a:lnSpc>
              <a:spcBef>
                <a:spcPts val="967"/>
              </a:spcBef>
              <a:buFont typeface="Wingdings" panose="05000000000000000000" pitchFamily="2" charset="2"/>
              <a:buChar char="Ø"/>
              <a:defRPr/>
            </a:pPr>
            <a:r>
              <a:rPr lang="cs-CZ" b="1" dirty="0" smtClean="0"/>
              <a:t>Vysočina </a:t>
            </a:r>
            <a:r>
              <a:rPr lang="cs-CZ" b="1" dirty="0"/>
              <a:t>Education, </a:t>
            </a:r>
            <a:r>
              <a:rPr lang="cs-CZ" dirty="0"/>
              <a:t>školské zařízení pro další vzdělávání pedagogických pracovníků, příspěvková </a:t>
            </a:r>
            <a:r>
              <a:rPr lang="cs-CZ" dirty="0" smtClean="0"/>
              <a:t>organizace (uzavřena partnerská smlouva);</a:t>
            </a:r>
            <a:endParaRPr lang="cs-CZ" dirty="0"/>
          </a:p>
          <a:p>
            <a:pPr marL="276426" lvl="1" indent="-276426">
              <a:lnSpc>
                <a:spcPct val="90000"/>
              </a:lnSpc>
              <a:spcBef>
                <a:spcPts val="967"/>
              </a:spcBef>
              <a:buFont typeface="Wingdings" panose="05000000000000000000" pitchFamily="2" charset="2"/>
              <a:buChar char="Ø"/>
              <a:defRPr/>
            </a:pPr>
            <a:r>
              <a:rPr lang="cs-CZ" b="1" dirty="0"/>
              <a:t>Chaloupky, </a:t>
            </a:r>
            <a:r>
              <a:rPr lang="cs-CZ" dirty="0"/>
              <a:t>o.p.s. a lesní mateřská </a:t>
            </a:r>
            <a:r>
              <a:rPr lang="cs-CZ" dirty="0" smtClean="0"/>
              <a:t>školka (uzavřena partnerská smlouva);</a:t>
            </a:r>
            <a:endParaRPr lang="cs-CZ" dirty="0"/>
          </a:p>
          <a:p>
            <a:pPr marL="276426" lvl="1" indent="-276426">
              <a:lnSpc>
                <a:spcPct val="90000"/>
              </a:lnSpc>
              <a:spcBef>
                <a:spcPts val="967"/>
              </a:spcBef>
              <a:buFont typeface="Wingdings" panose="05000000000000000000" pitchFamily="2" charset="2"/>
              <a:buChar char="Ø"/>
              <a:defRPr/>
            </a:pPr>
            <a:r>
              <a:rPr lang="cs-CZ" b="1" dirty="0" smtClean="0"/>
              <a:t>PPP </a:t>
            </a:r>
            <a:r>
              <a:rPr lang="cs-CZ" b="1" dirty="0"/>
              <a:t>a SPC Vysočina;</a:t>
            </a:r>
          </a:p>
          <a:p>
            <a:pPr marL="276426" lvl="1" indent="-276426">
              <a:lnSpc>
                <a:spcPct val="90000"/>
              </a:lnSpc>
              <a:spcBef>
                <a:spcPts val="967"/>
              </a:spcBef>
              <a:buFont typeface="Wingdings" panose="05000000000000000000" pitchFamily="2" charset="2"/>
              <a:buChar char="Ø"/>
              <a:defRPr/>
            </a:pPr>
            <a:r>
              <a:rPr lang="cs-CZ" b="1" dirty="0" smtClean="0"/>
              <a:t>37 středních škol.</a:t>
            </a:r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3832224" y="-35793"/>
            <a:ext cx="6987083" cy="646981"/>
          </a:xfrm>
        </p:spPr>
        <p:txBody>
          <a:bodyPr/>
          <a:lstStyle/>
          <a:p>
            <a:r>
              <a:rPr lang="cs-CZ" dirty="0" smtClean="0"/>
              <a:t>Implementace Dlouhodobého záměru Kraje Vysočina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762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4131" y="828303"/>
            <a:ext cx="10603284" cy="5832647"/>
          </a:xfrm>
        </p:spPr>
        <p:txBody>
          <a:bodyPr/>
          <a:lstStyle/>
          <a:p>
            <a:r>
              <a:rPr lang="cs-CZ" dirty="0" smtClean="0"/>
              <a:t>Cíle projektu: </a:t>
            </a:r>
          </a:p>
          <a:p>
            <a:endParaRPr lang="cs-CZ" sz="2800" b="0" dirty="0" smtClean="0">
              <a:solidFill>
                <a:srgbClr val="333333"/>
              </a:solidFill>
            </a:endParaRPr>
          </a:p>
          <a:p>
            <a:r>
              <a:rPr lang="cs-CZ" sz="2800" b="0" dirty="0" smtClean="0">
                <a:solidFill>
                  <a:srgbClr val="333333"/>
                </a:solidFill>
              </a:rPr>
              <a:t>Cílem </a:t>
            </a:r>
            <a:r>
              <a:rPr lang="cs-CZ" sz="2800" b="0" dirty="0">
                <a:solidFill>
                  <a:srgbClr val="333333"/>
                </a:solidFill>
              </a:rPr>
              <a:t>projektu </a:t>
            </a:r>
            <a:r>
              <a:rPr lang="cs-CZ" sz="2800" b="0" dirty="0" smtClean="0">
                <a:solidFill>
                  <a:srgbClr val="333333"/>
                </a:solidFill>
              </a:rPr>
              <a:t>je </a:t>
            </a:r>
            <a:r>
              <a:rPr lang="cs-CZ" sz="2800" b="0" dirty="0">
                <a:solidFill>
                  <a:srgbClr val="333333"/>
                </a:solidFill>
              </a:rPr>
              <a:t>implementace aktivit a opatření naplánovaných </a:t>
            </a:r>
            <a:r>
              <a:rPr lang="cs-CZ" sz="2800" b="0" dirty="0" smtClean="0">
                <a:solidFill>
                  <a:srgbClr val="333333"/>
                </a:solidFill>
              </a:rPr>
              <a:t>v Dlouhodobém záměru Kraje Vysočina a v Krajském akčním plánu rozvoje vzdělávání III. na rok 2024. </a:t>
            </a:r>
            <a:endParaRPr lang="cs-CZ" sz="2800" b="0" dirty="0">
              <a:solidFill>
                <a:srgbClr val="333333"/>
              </a:solidFill>
            </a:endParaRPr>
          </a:p>
          <a:p>
            <a:endParaRPr lang="cs-CZ" sz="2800" b="0" dirty="0" smtClean="0">
              <a:solidFill>
                <a:srgbClr val="333333"/>
              </a:solidFill>
            </a:endParaRPr>
          </a:p>
          <a:p>
            <a:endParaRPr lang="cs-CZ" sz="2800" b="0" dirty="0" smtClean="0">
              <a:solidFill>
                <a:srgbClr val="333333"/>
              </a:solidFill>
            </a:endParaRPr>
          </a:p>
          <a:p>
            <a:r>
              <a:rPr lang="cs-CZ" sz="2800" b="0" dirty="0" smtClean="0">
                <a:solidFill>
                  <a:srgbClr val="333333"/>
                </a:solidFill>
              </a:rPr>
              <a:t>Cílem </a:t>
            </a:r>
            <a:r>
              <a:rPr lang="cs-CZ" sz="2800" b="0" dirty="0">
                <a:solidFill>
                  <a:srgbClr val="333333"/>
                </a:solidFill>
              </a:rPr>
              <a:t>projektu je podpora klíčových kompetencí žáků, rovný přístup ke </a:t>
            </a:r>
            <a:r>
              <a:rPr lang="cs-CZ" sz="2800" b="0" dirty="0" smtClean="0">
                <a:solidFill>
                  <a:srgbClr val="333333"/>
                </a:solidFill>
              </a:rPr>
              <a:t>kvalitnímu a </a:t>
            </a:r>
            <a:r>
              <a:rPr lang="cs-CZ" sz="2800" b="0" dirty="0">
                <a:solidFill>
                  <a:srgbClr val="333333"/>
                </a:solidFill>
              </a:rPr>
              <a:t>inkluzivnímu vzdělávání a odborné přípravě, a to prostřednictvím aktivit, </a:t>
            </a:r>
            <a:r>
              <a:rPr lang="cs-CZ" sz="2800" b="0" dirty="0" smtClean="0">
                <a:solidFill>
                  <a:srgbClr val="333333"/>
                </a:solidFill>
              </a:rPr>
              <a:t>které implementují </a:t>
            </a:r>
            <a:r>
              <a:rPr lang="cs-CZ" sz="2800" b="0" dirty="0">
                <a:solidFill>
                  <a:srgbClr val="333333"/>
                </a:solidFill>
              </a:rPr>
              <a:t>opatření naplánovaná ve strategických dokumentech Kraje Vysočina.</a:t>
            </a:r>
            <a:endParaRPr lang="cs-CZ" sz="2400" b="1" dirty="0" smtClean="0">
              <a:solidFill>
                <a:srgbClr val="333333"/>
              </a:solidFill>
            </a:endParaRPr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3832224" y="-35793"/>
            <a:ext cx="6987083" cy="646981"/>
          </a:xfrm>
        </p:spPr>
        <p:txBody>
          <a:bodyPr/>
          <a:lstStyle/>
          <a:p>
            <a:r>
              <a:rPr lang="cs-CZ" dirty="0" smtClean="0"/>
              <a:t>Implementace Dlouhodobého záměru Kraje Vysočina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886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Zástupný symbol pro obsah 2"/>
          <p:cNvSpPr>
            <a:spLocks noGrp="1"/>
          </p:cNvSpPr>
          <p:nvPr>
            <p:ph idx="1"/>
          </p:nvPr>
        </p:nvSpPr>
        <p:spPr>
          <a:xfrm>
            <a:off x="297187" y="756295"/>
            <a:ext cx="10369151" cy="597666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altLang="cs-CZ" sz="2000" dirty="0" smtClean="0"/>
              <a:t>2.1</a:t>
            </a:r>
            <a:r>
              <a:rPr lang="cs-CZ" altLang="cs-CZ" dirty="0" smtClean="0"/>
              <a:t> 		</a:t>
            </a:r>
            <a:r>
              <a:rPr lang="cs-CZ" altLang="cs-CZ" sz="2000" dirty="0" smtClean="0"/>
              <a:t>Kariérové poradenství (na ZŠ a SŠ)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altLang="cs-CZ" sz="2000" b="0" dirty="0">
                <a:solidFill>
                  <a:schemeClr val="tx1"/>
                </a:solidFill>
              </a:rPr>
              <a:t>z</a:t>
            </a:r>
            <a:r>
              <a:rPr lang="cs-CZ" altLang="cs-CZ" sz="2000" b="0" dirty="0" smtClean="0">
                <a:solidFill>
                  <a:schemeClr val="tx1"/>
                </a:solidFill>
              </a:rPr>
              <a:t>avedení systému kariérového vzdělávání na 5 ZŠ a 4 SŠ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endParaRPr lang="cs-CZ" altLang="cs-CZ" sz="2000" b="0" dirty="0" smtClean="0">
              <a:solidFill>
                <a:schemeClr val="tx1"/>
              </a:solidFill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endParaRPr lang="cs-CZ" altLang="cs-CZ" sz="2000" b="0" dirty="0">
              <a:solidFill>
                <a:schemeClr val="tx1"/>
              </a:solidFill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endParaRPr lang="cs-CZ" altLang="cs-CZ" sz="2000" b="0" dirty="0" smtClean="0">
              <a:solidFill>
                <a:schemeClr val="tx1"/>
              </a:solidFill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endParaRPr lang="cs-CZ" altLang="cs-CZ" sz="2000" b="0" dirty="0">
              <a:solidFill>
                <a:schemeClr val="tx1"/>
              </a:solidFill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000" b="0" dirty="0" smtClean="0">
                <a:solidFill>
                  <a:schemeClr val="tx1"/>
                </a:solidFill>
              </a:rPr>
              <a:t>vzdělávání pro kariérové poradce </a:t>
            </a:r>
            <a:endParaRPr lang="cs-CZ" altLang="cs-CZ" sz="2000" b="0" dirty="0">
              <a:solidFill>
                <a:schemeClr val="tx1"/>
              </a:solidFill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000" b="0" dirty="0" smtClean="0">
                <a:solidFill>
                  <a:schemeClr val="tx1"/>
                </a:solidFill>
              </a:rPr>
              <a:t>	prakticky zaměřené akce pro žáky ZŠ ve spolupráci se SŠ</a:t>
            </a:r>
          </a:p>
          <a:p>
            <a:pPr>
              <a:defRPr/>
            </a:pPr>
            <a:endParaRPr lang="cs-CZ" altLang="cs-CZ" sz="2000" b="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cs-CZ" altLang="cs-CZ" sz="2000" dirty="0" smtClean="0"/>
              <a:t>2.2</a:t>
            </a:r>
            <a:r>
              <a:rPr lang="cs-CZ" altLang="cs-CZ" sz="2000" dirty="0"/>
              <a:t>		</a:t>
            </a:r>
            <a:r>
              <a:rPr lang="cs-CZ" altLang="cs-CZ" sz="2000" dirty="0" smtClean="0"/>
              <a:t>	Prevence </a:t>
            </a:r>
            <a:r>
              <a:rPr lang="cs-CZ" altLang="cs-CZ" sz="2000" dirty="0"/>
              <a:t>předčasných odchodů ze </a:t>
            </a:r>
            <a:r>
              <a:rPr lang="cs-CZ" altLang="cs-CZ" sz="2000" dirty="0" smtClean="0"/>
              <a:t>vzdělávání</a:t>
            </a:r>
            <a:endParaRPr lang="cs-CZ" altLang="cs-CZ" sz="2000" dirty="0"/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altLang="cs-CZ" sz="2000" b="0" dirty="0" smtClean="0">
                <a:solidFill>
                  <a:schemeClr val="tx1"/>
                </a:solidFill>
              </a:rPr>
              <a:t>osvětové </a:t>
            </a:r>
            <a:r>
              <a:rPr lang="cs-CZ" altLang="cs-CZ" sz="2000" b="0" dirty="0">
                <a:solidFill>
                  <a:schemeClr val="tx1"/>
                </a:solidFill>
              </a:rPr>
              <a:t>akce </a:t>
            </a:r>
            <a:r>
              <a:rPr lang="cs-CZ" altLang="cs-CZ" sz="2000" b="0" dirty="0" smtClean="0">
                <a:solidFill>
                  <a:schemeClr val="tx1"/>
                </a:solidFill>
              </a:rPr>
              <a:t>zaměřené </a:t>
            </a:r>
            <a:r>
              <a:rPr lang="cs-CZ" altLang="cs-CZ" sz="2000" b="0" dirty="0">
                <a:solidFill>
                  <a:schemeClr val="tx1"/>
                </a:solidFill>
              </a:rPr>
              <a:t>na spolupráci školy, ŠPZ a rodiny v oblasti </a:t>
            </a:r>
            <a:r>
              <a:rPr lang="cs-CZ" altLang="cs-CZ" sz="2000" b="0" dirty="0" smtClean="0">
                <a:solidFill>
                  <a:schemeClr val="tx1"/>
                </a:solidFill>
              </a:rPr>
              <a:t>prevence </a:t>
            </a:r>
            <a:r>
              <a:rPr lang="cs-CZ" altLang="cs-CZ" sz="2000" b="0" dirty="0">
                <a:solidFill>
                  <a:schemeClr val="tx1"/>
                </a:solidFill>
              </a:rPr>
              <a:t>předčasných odchodů ze vzdělávání pro širokou </a:t>
            </a:r>
            <a:r>
              <a:rPr lang="cs-CZ" altLang="cs-CZ" sz="2000" b="0" dirty="0" smtClean="0">
                <a:solidFill>
                  <a:schemeClr val="tx1"/>
                </a:solidFill>
              </a:rPr>
              <a:t>veřejnost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altLang="cs-CZ" sz="2000" b="0" dirty="0" smtClean="0">
                <a:solidFill>
                  <a:schemeClr val="tx1"/>
                </a:solidFill>
              </a:rPr>
              <a:t>akce zaměřené </a:t>
            </a:r>
            <a:r>
              <a:rPr lang="cs-CZ" altLang="cs-CZ" sz="2000" b="0" dirty="0">
                <a:solidFill>
                  <a:schemeClr val="tx1"/>
                </a:solidFill>
              </a:rPr>
              <a:t>na zvyšování motivace žáků k dokončení studia, výměnu dobré praxe v oblasti spolupráce školy, ŠPZ a rodiny pro odbornou veřejnost</a:t>
            </a:r>
          </a:p>
          <a:p>
            <a:pPr>
              <a:defRPr/>
            </a:pPr>
            <a:endParaRPr lang="cs-CZ" altLang="cs-CZ" sz="2000" b="0" dirty="0" smtClean="0"/>
          </a:p>
          <a:p>
            <a:pPr>
              <a:defRPr/>
            </a:pPr>
            <a:endParaRPr lang="cs-CZ" altLang="cs-CZ" sz="2000" dirty="0">
              <a:solidFill>
                <a:schemeClr val="tx1"/>
              </a:solidFill>
            </a:endParaRPr>
          </a:p>
          <a:p>
            <a:pPr>
              <a:defRPr/>
            </a:pPr>
            <a:endParaRPr lang="cs-CZ" altLang="cs-CZ" dirty="0"/>
          </a:p>
          <a:p>
            <a:pPr>
              <a:defRPr/>
            </a:pPr>
            <a:endParaRPr lang="cs-CZ" altLang="cs-CZ" sz="1909" dirty="0"/>
          </a:p>
          <a:p>
            <a:pPr marL="272787" indent="-272787">
              <a:buFont typeface="Arial" panose="020B0604020202020204" pitchFamily="34" charset="0"/>
              <a:buChar char="•"/>
              <a:defRPr/>
            </a:pPr>
            <a:endParaRPr lang="cs-CZ" altLang="cs-CZ" dirty="0" smtClean="0"/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4050556" y="0"/>
            <a:ext cx="5458113" cy="34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DDDDDD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9pPr>
          </a:lstStyle>
          <a:p>
            <a:r>
              <a:rPr lang="cs-CZ" altLang="cs-CZ" smtClean="0"/>
              <a:t>Klíčové aktivity IDZ</a:t>
            </a:r>
            <a:endParaRPr lang="cs-CZ" altLang="cs-CZ" dirty="0" smtClean="0"/>
          </a:p>
        </p:txBody>
      </p:sp>
      <p:sp>
        <p:nvSpPr>
          <p:cNvPr id="5" name="Zástupný symbol pro obsah 1"/>
          <p:cNvSpPr txBox="1">
            <a:spLocks/>
          </p:cNvSpPr>
          <p:nvPr/>
        </p:nvSpPr>
        <p:spPr bwMode="auto">
          <a:xfrm>
            <a:off x="4410596" y="1589093"/>
            <a:ext cx="4377993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182563" rtl="0" eaLnBrk="1" fontAlgn="base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25A939"/>
                </a:solidFill>
                <a:latin typeface="+mn-lt"/>
                <a:ea typeface="+mn-ea"/>
                <a:cs typeface="+mn-cs"/>
              </a:defRPr>
            </a:lvl1pPr>
            <a:lvl2pPr marL="720725" indent="-457200" algn="l" defTabSz="182563" rtl="0" eaLnBrk="1" fontAlgn="base" hangingPunct="1">
              <a:lnSpc>
                <a:spcPct val="125000"/>
              </a:lnSpc>
              <a:spcBef>
                <a:spcPct val="0"/>
              </a:spcBef>
              <a:spcAft>
                <a:spcPct val="20000"/>
              </a:spcAft>
              <a:buClr>
                <a:srgbClr val="25A939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4000" indent="-263525" algn="l" defTabSz="1825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25A939"/>
              </a:buClr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92350" indent="-228600" algn="l" defTabSz="182563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00338" indent="-228600" algn="l" defTabSz="182563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6175" marR="0" lvl="2" indent="-342900" algn="l" defTabSz="182563" rtl="0" eaLnBrk="1" fontAlgn="base" latinLnBrk="0" hangingPunct="1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25A93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160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ČZA Humpolec</a:t>
            </a:r>
          </a:p>
          <a:p>
            <a:pPr marL="1146175" marR="0" lvl="2" indent="-342900" algn="l" defTabSz="182563" rtl="0" eaLnBrk="1" fontAlgn="base" latinLnBrk="0" hangingPunct="1">
              <a:spcBef>
                <a:spcPts val="600"/>
              </a:spcBef>
              <a:spcAft>
                <a:spcPct val="0"/>
              </a:spcAft>
              <a:buClr>
                <a:srgbClr val="25A93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160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SŠ stavební </a:t>
            </a:r>
            <a:r>
              <a:rPr kumimoji="0" lang="cs-CZ" sz="160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ak</a:t>
            </a:r>
            <a:r>
              <a:rPr kumimoji="0" lang="cs-CZ" sz="160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Stanislava Bechyně Havlíčkův Brod</a:t>
            </a:r>
          </a:p>
          <a:p>
            <a:pPr marL="1146175" marR="0" lvl="2" indent="-342900" algn="l" defTabSz="182563" rtl="0" eaLnBrk="1" fontAlgn="base" latinLnBrk="0" hangingPunct="1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25A93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160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SPŠ Třebíč</a:t>
            </a:r>
          </a:p>
          <a:p>
            <a:pPr marL="1146175" marR="0" lvl="2" indent="-342900" algn="l" defTabSz="182563" rtl="0" eaLnBrk="1" fontAlgn="base" latinLnBrk="0" hangingPunct="1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25A93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160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SOŠ sociální u Matky Boží Jihlava</a:t>
            </a:r>
          </a:p>
        </p:txBody>
      </p:sp>
      <p:sp>
        <p:nvSpPr>
          <p:cNvPr id="6" name="Zástupný symbol pro obsah 1"/>
          <p:cNvSpPr txBox="1">
            <a:spLocks/>
          </p:cNvSpPr>
          <p:nvPr/>
        </p:nvSpPr>
        <p:spPr bwMode="auto">
          <a:xfrm>
            <a:off x="522164" y="1620391"/>
            <a:ext cx="4377993" cy="1820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182563" rtl="0" eaLnBrk="1" fontAlgn="base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25A939"/>
                </a:solidFill>
                <a:latin typeface="+mn-lt"/>
                <a:ea typeface="+mn-ea"/>
                <a:cs typeface="+mn-cs"/>
              </a:defRPr>
            </a:lvl1pPr>
            <a:lvl2pPr marL="720725" indent="-457200" algn="l" defTabSz="182563" rtl="0" eaLnBrk="1" fontAlgn="base" hangingPunct="1">
              <a:lnSpc>
                <a:spcPct val="125000"/>
              </a:lnSpc>
              <a:spcBef>
                <a:spcPct val="0"/>
              </a:spcBef>
              <a:spcAft>
                <a:spcPct val="20000"/>
              </a:spcAft>
              <a:buClr>
                <a:srgbClr val="25A939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4000" indent="-263525" algn="l" defTabSz="1825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25A939"/>
              </a:buClr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92350" indent="-228600" algn="l" defTabSz="182563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00338" indent="-228600" algn="l" defTabSz="182563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6175" lvl="2" indent="-342900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600" dirty="0"/>
              <a:t>ZŠ Jihlava, Křížová</a:t>
            </a:r>
          </a:p>
          <a:p>
            <a:pPr marL="1146175" lvl="2" indent="-342900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600" dirty="0"/>
              <a:t>ZŠ a PŠ U Trojice (Havlíčkův Brod)</a:t>
            </a:r>
          </a:p>
          <a:p>
            <a:pPr marL="1146175" lvl="2" indent="-342900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600" dirty="0"/>
              <a:t>ZŠ Světlá nad Sázavou, </a:t>
            </a:r>
            <a:r>
              <a:rPr lang="cs-CZ" sz="1600" dirty="0" err="1"/>
              <a:t>Lánecká</a:t>
            </a:r>
            <a:endParaRPr lang="cs-CZ" sz="1600" dirty="0"/>
          </a:p>
          <a:p>
            <a:pPr marL="1146175" lvl="2" indent="-342900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600" dirty="0"/>
              <a:t>ZŠ Třebíč, Benešova</a:t>
            </a:r>
          </a:p>
          <a:p>
            <a:pPr marL="1146175" lvl="2" indent="-342900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600" dirty="0"/>
              <a:t>ZŠ Náměšť nad Oslavou, Husova</a:t>
            </a:r>
          </a:p>
        </p:txBody>
      </p:sp>
    </p:spTree>
    <p:extLst>
      <p:ext uri="{BB962C8B-B14F-4D97-AF65-F5344CB8AC3E}">
        <p14:creationId xmlns:p14="http://schemas.microsoft.com/office/powerpoint/2010/main" val="318653686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34132" y="900311"/>
            <a:ext cx="10315252" cy="5760640"/>
          </a:xfrm>
        </p:spPr>
        <p:txBody>
          <a:bodyPr/>
          <a:lstStyle/>
          <a:p>
            <a:pPr>
              <a:defRPr/>
            </a:pPr>
            <a:r>
              <a:rPr lang="cs-CZ" altLang="cs-CZ" sz="2000" dirty="0"/>
              <a:t>2.3			Podpora rovných příležitostí ve vzdělávání a rozvoj potenciálu</a:t>
            </a:r>
          </a:p>
          <a:p>
            <a:pPr>
              <a:defRPr/>
            </a:pPr>
            <a:r>
              <a:rPr lang="cs-CZ" altLang="cs-CZ" sz="2000" dirty="0"/>
              <a:t>				každého žáka	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altLang="cs-CZ" sz="2000" b="0" dirty="0">
                <a:solidFill>
                  <a:schemeClr val="tx1"/>
                </a:solidFill>
              </a:rPr>
              <a:t>vzdělávání pedagogických pracovníků SŠ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altLang="cs-CZ" sz="2000" b="0" dirty="0">
                <a:solidFill>
                  <a:schemeClr val="tx1"/>
                </a:solidFill>
              </a:rPr>
              <a:t>kurz komunikace ve škole – pro 7 středních škol</a:t>
            </a:r>
          </a:p>
          <a:p>
            <a:pPr>
              <a:defRPr/>
            </a:pPr>
            <a:endParaRPr lang="cs-CZ" sz="2000" dirty="0"/>
          </a:p>
          <a:p>
            <a:pPr>
              <a:defRPr/>
            </a:pPr>
            <a:r>
              <a:rPr lang="cs-CZ" sz="2000" dirty="0" smtClean="0"/>
              <a:t>2.4 </a:t>
            </a:r>
            <a:r>
              <a:rPr lang="cs-CZ" sz="2000" dirty="0"/>
              <a:t>	  	Rozvoj základních kompetencí v nematuritních oborech vzdělání středního odborného vzdělávání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0" dirty="0" err="1" smtClean="0">
                <a:solidFill>
                  <a:schemeClr val="tx1"/>
                </a:solidFill>
              </a:rPr>
              <a:t>Demohráč</a:t>
            </a:r>
            <a:r>
              <a:rPr lang="cs-CZ" sz="2000" b="0" dirty="0" smtClean="0">
                <a:solidFill>
                  <a:schemeClr val="tx1"/>
                </a:solidFill>
              </a:rPr>
              <a:t> </a:t>
            </a:r>
            <a:r>
              <a:rPr lang="cs-CZ" sz="2000" b="0" dirty="0">
                <a:solidFill>
                  <a:schemeClr val="tx1"/>
                </a:solidFill>
              </a:rPr>
              <a:t>– </a:t>
            </a:r>
            <a:r>
              <a:rPr lang="cs-CZ" sz="2000" b="0" dirty="0" smtClean="0">
                <a:solidFill>
                  <a:schemeClr val="tx1"/>
                </a:solidFill>
              </a:rPr>
              <a:t>zážitkový workshop pro žáky nematuritních oborů zaměřený na funkční gramotnost v délce 17 hodin. Cílem akce </a:t>
            </a:r>
            <a:r>
              <a:rPr lang="cs-CZ" sz="2000" b="0" dirty="0">
                <a:solidFill>
                  <a:schemeClr val="tx1"/>
                </a:solidFill>
              </a:rPr>
              <a:t>je uvědomění si rizika nedemokratických režimů v </a:t>
            </a:r>
            <a:r>
              <a:rPr lang="cs-CZ" sz="2000" b="0" dirty="0" smtClean="0">
                <a:solidFill>
                  <a:schemeClr val="tx1"/>
                </a:solidFill>
              </a:rPr>
              <a:t>kontextu	aktuálního </a:t>
            </a:r>
            <a:r>
              <a:rPr lang="cs-CZ" sz="2000" b="0" dirty="0">
                <a:solidFill>
                  <a:schemeClr val="tx1"/>
                </a:solidFill>
              </a:rPr>
              <a:t>dění ve </a:t>
            </a:r>
            <a:r>
              <a:rPr lang="cs-CZ" sz="2000" b="0" dirty="0" smtClean="0">
                <a:solidFill>
                  <a:schemeClr val="tx1"/>
                </a:solidFill>
              </a:rPr>
              <a:t>společnosti</a:t>
            </a:r>
          </a:p>
          <a:p>
            <a:endParaRPr lang="cs-CZ" b="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cs-CZ" sz="2000" dirty="0"/>
              <a:t>2.5 </a:t>
            </a:r>
            <a:r>
              <a:rPr lang="cs-CZ" sz="2000" dirty="0" smtClean="0"/>
              <a:t>		Zvýšení </a:t>
            </a:r>
            <a:r>
              <a:rPr lang="cs-CZ" sz="2000" dirty="0"/>
              <a:t>kvality poradenských služeb pro děti, žáky a studenty na úrovni kraje (PPP a SPC Vysočina)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000" b="0" dirty="0" smtClean="0">
                <a:solidFill>
                  <a:schemeClr val="tx1"/>
                </a:solidFill>
              </a:rPr>
              <a:t>Vzdělávání </a:t>
            </a:r>
            <a:r>
              <a:rPr lang="cs-CZ" sz="2000" b="0" dirty="0">
                <a:solidFill>
                  <a:schemeClr val="tx1"/>
                </a:solidFill>
              </a:rPr>
              <a:t>pracovníků </a:t>
            </a:r>
            <a:r>
              <a:rPr lang="cs-CZ" sz="2000" b="0" dirty="0" smtClean="0">
                <a:solidFill>
                  <a:schemeClr val="tx1"/>
                </a:solidFill>
              </a:rPr>
              <a:t>ŠPZ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000" b="0" dirty="0" err="1" smtClean="0">
                <a:solidFill>
                  <a:schemeClr val="tx1"/>
                </a:solidFill>
              </a:rPr>
              <a:t>Snoezelen</a:t>
            </a:r>
            <a:r>
              <a:rPr lang="cs-CZ" sz="2000" b="0" dirty="0" smtClean="0">
                <a:solidFill>
                  <a:schemeClr val="tx1"/>
                </a:solidFill>
              </a:rPr>
              <a:t> </a:t>
            </a:r>
            <a:r>
              <a:rPr lang="cs-CZ" sz="2000" b="0" dirty="0">
                <a:solidFill>
                  <a:schemeClr val="tx1"/>
                </a:solidFill>
              </a:rPr>
              <a:t>pro </a:t>
            </a:r>
            <a:r>
              <a:rPr lang="cs-CZ" sz="2000" b="0" dirty="0" smtClean="0">
                <a:solidFill>
                  <a:schemeClr val="tx1"/>
                </a:solidFill>
              </a:rPr>
              <a:t>PPP </a:t>
            </a:r>
            <a:r>
              <a:rPr lang="cs-CZ" sz="2000" b="0" dirty="0">
                <a:solidFill>
                  <a:schemeClr val="tx1"/>
                </a:solidFill>
              </a:rPr>
              <a:t>a SPC Vysočina </a:t>
            </a:r>
            <a:r>
              <a:rPr lang="cs-CZ" sz="2000" b="0" dirty="0" smtClean="0">
                <a:solidFill>
                  <a:schemeClr val="tx1"/>
                </a:solidFill>
              </a:rPr>
              <a:t>(pracoviště Havlíčkův Brod) </a:t>
            </a:r>
            <a:endParaRPr lang="cs-CZ" sz="2000" b="0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000" b="0" dirty="0" smtClean="0">
                <a:solidFill>
                  <a:schemeClr val="tx1"/>
                </a:solidFill>
              </a:rPr>
              <a:t>Individuální supervize pro pracovníky ŠPP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000" b="0" dirty="0" smtClean="0">
                <a:solidFill>
                  <a:schemeClr val="tx1"/>
                </a:solidFill>
              </a:rPr>
              <a:t>Vzdělávání pro metodiky prevence</a:t>
            </a:r>
            <a:endParaRPr lang="cs-CZ" sz="2000" b="0" dirty="0">
              <a:solidFill>
                <a:schemeClr val="tx1"/>
              </a:solidFill>
            </a:endParaRP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4050556" y="0"/>
            <a:ext cx="5458113" cy="34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DDDDDD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9pPr>
          </a:lstStyle>
          <a:p>
            <a:r>
              <a:rPr lang="cs-CZ" altLang="cs-CZ" smtClean="0"/>
              <a:t>Klíčové aktivity IDZ</a:t>
            </a: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613941599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06140" y="900311"/>
            <a:ext cx="10009112" cy="5688632"/>
          </a:xfrm>
        </p:spPr>
        <p:txBody>
          <a:bodyPr>
            <a:normAutofit/>
          </a:bodyPr>
          <a:lstStyle/>
          <a:p>
            <a:r>
              <a:rPr lang="cs-CZ" dirty="0"/>
              <a:t>2.6			Vzdělávání pracovníků SŠ, VOŠ, konzervatoří a školských </a:t>
            </a:r>
            <a:r>
              <a:rPr lang="cs-CZ" dirty="0" smtClean="0"/>
              <a:t>zařízení</a:t>
            </a:r>
          </a:p>
          <a:p>
            <a:endParaRPr lang="cs-CZ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0" dirty="0" smtClean="0">
                <a:solidFill>
                  <a:schemeClr val="tx1"/>
                </a:solidFill>
              </a:rPr>
              <a:t>Vzdělávání </a:t>
            </a:r>
            <a:r>
              <a:rPr lang="cs-CZ" b="0" dirty="0">
                <a:solidFill>
                  <a:schemeClr val="tx1"/>
                </a:solidFill>
              </a:rPr>
              <a:t>pro začínající učitele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0" dirty="0" smtClean="0">
                <a:solidFill>
                  <a:schemeClr val="tx1"/>
                </a:solidFill>
              </a:rPr>
              <a:t>Podpora pro třídní učitele</a:t>
            </a:r>
          </a:p>
          <a:p>
            <a:pPr marL="342900" lvl="1" indent="-342900">
              <a:lnSpc>
                <a:spcPct val="113000"/>
              </a:lnSpc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cs-CZ" sz="2200" dirty="0" smtClean="0"/>
              <a:t>Implementace formativního přístupu do škol</a:t>
            </a:r>
          </a:p>
          <a:p>
            <a:pPr marL="342900" lvl="1" indent="-342900">
              <a:lnSpc>
                <a:spcPct val="113000"/>
              </a:lnSpc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cs-CZ" sz="2200" dirty="0" smtClean="0"/>
              <a:t>Mentorské </a:t>
            </a:r>
            <a:r>
              <a:rPr lang="cs-CZ" sz="2200" dirty="0"/>
              <a:t>kurzy – vzdělávání pro učitele k získání dovedností </a:t>
            </a:r>
            <a:r>
              <a:rPr lang="cs-CZ" sz="2200" dirty="0" smtClean="0"/>
              <a:t>mentora</a:t>
            </a:r>
            <a:endParaRPr lang="cs-CZ" sz="2200" dirty="0"/>
          </a:p>
          <a:p>
            <a:pPr marL="342900" lvl="1" indent="-342900">
              <a:lnSpc>
                <a:spcPct val="113000"/>
              </a:lnSpc>
              <a:spcBef>
                <a:spcPts val="6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cs-CZ" sz="2200" dirty="0"/>
              <a:t>Vzdělávání pedagogických pracovníků v oblasti práce s moderními </a:t>
            </a:r>
            <a:r>
              <a:rPr lang="cs-CZ" sz="2200" dirty="0" smtClean="0"/>
              <a:t>technologiemi</a:t>
            </a:r>
          </a:p>
          <a:p>
            <a:pPr marL="1063625" lvl="1" indent="-342900">
              <a:lnSpc>
                <a:spcPct val="135000"/>
              </a:lnSpc>
              <a:buFont typeface="Arial" panose="020B0604020202020204" pitchFamily="34" charset="0"/>
              <a:buChar char="•"/>
            </a:pPr>
            <a:r>
              <a:rPr lang="cs-CZ" dirty="0" smtClean="0"/>
              <a:t>umělá </a:t>
            </a:r>
            <a:r>
              <a:rPr lang="cs-CZ" dirty="0"/>
              <a:t>inteligence</a:t>
            </a:r>
          </a:p>
          <a:p>
            <a:pPr marL="1063625" lvl="1" indent="-342900">
              <a:lnSpc>
                <a:spcPct val="135000"/>
              </a:lnSpc>
              <a:buFont typeface="Arial" panose="020B0604020202020204" pitchFamily="34" charset="0"/>
              <a:buChar char="•"/>
            </a:pPr>
            <a:r>
              <a:rPr lang="cs-CZ" dirty="0" smtClean="0"/>
              <a:t>digitální </a:t>
            </a:r>
            <a:r>
              <a:rPr lang="cs-CZ" dirty="0"/>
              <a:t>gramotnost</a:t>
            </a:r>
          </a:p>
          <a:p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4050556" y="0"/>
            <a:ext cx="5458113" cy="34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DDDDDD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9pPr>
          </a:lstStyle>
          <a:p>
            <a:r>
              <a:rPr lang="cs-CZ" altLang="cs-CZ" smtClean="0"/>
              <a:t>Klíčové aktivity IDZ</a:t>
            </a: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319200356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Zástupný symbol pro obsah 2"/>
          <p:cNvSpPr>
            <a:spLocks noGrp="1"/>
          </p:cNvSpPr>
          <p:nvPr>
            <p:ph idx="1"/>
          </p:nvPr>
        </p:nvSpPr>
        <p:spPr>
          <a:xfrm>
            <a:off x="594172" y="828303"/>
            <a:ext cx="9793088" cy="5688632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cs-CZ" altLang="cs-CZ" sz="2400" dirty="0"/>
              <a:t>2.7 		</a:t>
            </a:r>
            <a:r>
              <a:rPr lang="cs-CZ" altLang="cs-CZ" sz="2400" dirty="0" smtClean="0"/>
              <a:t>Podpora </a:t>
            </a:r>
            <a:r>
              <a:rPr lang="cs-CZ" altLang="cs-CZ" sz="2400" dirty="0"/>
              <a:t>spolupráce a komunikace mezi aktéry vzdělávací politiky na </a:t>
            </a:r>
            <a:r>
              <a:rPr lang="cs-CZ" altLang="cs-CZ" sz="2400" dirty="0" smtClean="0"/>
              <a:t>				 				území kraje</a:t>
            </a:r>
            <a:endParaRPr lang="cs-CZ" altLang="cs-CZ" sz="2400" dirty="0"/>
          </a:p>
          <a:p>
            <a:pPr marL="825550" lvl="1" indent="-272787">
              <a:buFont typeface="Arial" panose="020B0604020202020204" pitchFamily="34" charset="0"/>
              <a:buChar char="•"/>
              <a:defRPr/>
            </a:pPr>
            <a:r>
              <a:rPr lang="cs-CZ" altLang="cs-CZ" sz="2400" dirty="0" smtClean="0"/>
              <a:t>Platforma vedoucích pracovníků SŠ, platforma vedoucích pracovníků ŠPZ, </a:t>
            </a:r>
            <a:r>
              <a:rPr lang="cs-CZ" altLang="cs-CZ" sz="2400" dirty="0" smtClean="0">
                <a:solidFill>
                  <a:srgbClr val="333333"/>
                </a:solidFill>
              </a:rPr>
              <a:t>platforma pro setkávání s realizátory MAP, p</a:t>
            </a:r>
            <a:r>
              <a:rPr lang="cs-CZ" altLang="cs-CZ" sz="2400" dirty="0" smtClean="0"/>
              <a:t>latforma pro setkávání vedoucích pracovníků zřizovaných organizací odborem školství a nezřizovaných středních škol – 2-denní workshopy</a:t>
            </a:r>
          </a:p>
          <a:p>
            <a:pPr>
              <a:spcBef>
                <a:spcPts val="600"/>
              </a:spcBef>
              <a:defRPr/>
            </a:pPr>
            <a:r>
              <a:rPr lang="cs-CZ" altLang="cs-CZ" sz="2400" dirty="0" smtClean="0"/>
              <a:t>2.8			Vnitřní hodnocení projektu</a:t>
            </a:r>
          </a:p>
          <a:p>
            <a:pPr>
              <a:defRPr/>
            </a:pPr>
            <a:endParaRPr lang="cs-CZ" sz="2400" u="sng" dirty="0"/>
          </a:p>
          <a:p>
            <a:pPr>
              <a:defRPr/>
            </a:pPr>
            <a:r>
              <a:rPr lang="cs-CZ" sz="2400" dirty="0" smtClean="0"/>
              <a:t>2.12   Implementace </a:t>
            </a:r>
            <a:r>
              <a:rPr lang="cs-CZ" sz="2400" dirty="0"/>
              <a:t>dalších aktivit naplánovaných v DZ </a:t>
            </a:r>
            <a:r>
              <a:rPr lang="cs-CZ" sz="2400" dirty="0" smtClean="0"/>
              <a:t>kraje</a:t>
            </a:r>
          </a:p>
          <a:p>
            <a:pPr>
              <a:defRPr/>
            </a:pPr>
            <a:endParaRPr lang="cs-CZ" sz="2400" dirty="0"/>
          </a:p>
          <a:p>
            <a:pPr lvl="1" indent="0">
              <a:buNone/>
              <a:defRPr/>
            </a:pPr>
            <a:r>
              <a:rPr lang="cs-CZ" sz="2400" b="1" dirty="0" smtClean="0">
                <a:solidFill>
                  <a:srgbClr val="25A939"/>
                </a:solidFill>
              </a:rPr>
              <a:t>2.12.1 Podpora </a:t>
            </a:r>
            <a:r>
              <a:rPr lang="cs-CZ" sz="2400" b="1" dirty="0">
                <a:solidFill>
                  <a:srgbClr val="25A939"/>
                </a:solidFill>
              </a:rPr>
              <a:t>environmentální a badatelské </a:t>
            </a:r>
            <a:r>
              <a:rPr lang="cs-CZ" sz="2400" b="1" dirty="0" smtClean="0">
                <a:solidFill>
                  <a:srgbClr val="25A939"/>
                </a:solidFill>
              </a:rPr>
              <a:t>výuky na ZŠ/SŠ</a:t>
            </a:r>
          </a:p>
          <a:p>
            <a:pPr marL="1063625" lvl="1" indent="-342900"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Badatelské </a:t>
            </a:r>
            <a:r>
              <a:rPr lang="cs-CZ" sz="2400" dirty="0"/>
              <a:t>víkendy pro učitele a žáky</a:t>
            </a:r>
          </a:p>
          <a:p>
            <a:pPr marL="1063625" lvl="1" indent="-342900">
              <a:buFont typeface="Arial" panose="020B0604020202020204" pitchFamily="34" charset="0"/>
              <a:buChar char="•"/>
              <a:defRPr/>
            </a:pPr>
            <a:r>
              <a:rPr lang="cs-CZ" sz="2400" dirty="0" smtClean="0">
                <a:solidFill>
                  <a:schemeClr val="tx1"/>
                </a:solidFill>
              </a:rPr>
              <a:t>Environmentální </a:t>
            </a:r>
            <a:r>
              <a:rPr lang="cs-CZ" sz="2400" dirty="0">
                <a:solidFill>
                  <a:schemeClr val="tx1"/>
                </a:solidFill>
              </a:rPr>
              <a:t>víkendy a letní škola pro </a:t>
            </a:r>
            <a:r>
              <a:rPr lang="cs-CZ" sz="2400" dirty="0" smtClean="0">
                <a:solidFill>
                  <a:schemeClr val="tx1"/>
                </a:solidFill>
              </a:rPr>
              <a:t>učitele</a:t>
            </a:r>
          </a:p>
          <a:p>
            <a:pPr marL="1063625" lvl="1" indent="-342900">
              <a:buFont typeface="Arial" panose="020B0604020202020204" pitchFamily="34" charset="0"/>
              <a:buChar char="•"/>
              <a:defRPr/>
            </a:pPr>
            <a:r>
              <a:rPr lang="cs-CZ" sz="2400" dirty="0" smtClean="0">
                <a:solidFill>
                  <a:schemeClr val="tx1"/>
                </a:solidFill>
              </a:rPr>
              <a:t>Jednodenní </a:t>
            </a:r>
            <a:r>
              <a:rPr lang="cs-CZ" sz="2400" dirty="0">
                <a:solidFill>
                  <a:schemeClr val="tx1"/>
                </a:solidFill>
              </a:rPr>
              <a:t>odborné exkurze pro </a:t>
            </a:r>
            <a:r>
              <a:rPr lang="cs-CZ" sz="2400" dirty="0" smtClean="0">
                <a:solidFill>
                  <a:schemeClr val="tx1"/>
                </a:solidFill>
              </a:rPr>
              <a:t>učitele</a:t>
            </a:r>
          </a:p>
          <a:p>
            <a:pPr marL="1063625" lvl="1" indent="-342900">
              <a:buFont typeface="Arial" panose="020B0604020202020204" pitchFamily="34" charset="0"/>
              <a:buChar char="•"/>
              <a:defRPr/>
            </a:pPr>
            <a:r>
              <a:rPr lang="cs-CZ" sz="2400" dirty="0" smtClean="0">
                <a:solidFill>
                  <a:schemeClr val="tx1"/>
                </a:solidFill>
              </a:rPr>
              <a:t>Specializační </a:t>
            </a:r>
            <a:r>
              <a:rPr lang="cs-CZ" sz="2400" dirty="0">
                <a:solidFill>
                  <a:schemeClr val="tx1"/>
                </a:solidFill>
              </a:rPr>
              <a:t>studium pro koordinátory environmentální výchovy na </a:t>
            </a:r>
            <a:r>
              <a:rPr lang="cs-CZ" sz="2400" dirty="0" smtClean="0">
                <a:solidFill>
                  <a:schemeClr val="tx1"/>
                </a:solidFill>
              </a:rPr>
              <a:t>ZŠ/SŠ</a:t>
            </a:r>
          </a:p>
          <a:p>
            <a:pPr lvl="1" indent="0">
              <a:buNone/>
              <a:defRPr/>
            </a:pPr>
            <a:r>
              <a:rPr lang="cs-CZ" sz="2400" b="1" dirty="0">
                <a:hlinkClick r:id="rId3"/>
              </a:rPr>
              <a:t>https://www.chaloupky.cz/kalendar-dvpp/</a:t>
            </a:r>
            <a:endParaRPr lang="cs-CZ" sz="2400" b="1" dirty="0"/>
          </a:p>
          <a:p>
            <a:pPr marL="1063625" lvl="1" indent="-342900">
              <a:buFont typeface="Arial" panose="020B0604020202020204" pitchFamily="34" charset="0"/>
              <a:buChar char="•"/>
              <a:defRPr/>
            </a:pPr>
            <a:endParaRPr lang="cs-CZ" sz="2400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cs-CZ" sz="1909" dirty="0"/>
          </a:p>
          <a:p>
            <a:pPr>
              <a:defRPr/>
            </a:pPr>
            <a:endParaRPr lang="cs-CZ" sz="1909" dirty="0"/>
          </a:p>
          <a:p>
            <a:pPr>
              <a:defRPr/>
            </a:pPr>
            <a:endParaRPr lang="cs-CZ" sz="1909" dirty="0"/>
          </a:p>
          <a:p>
            <a:pPr>
              <a:defRPr/>
            </a:pPr>
            <a:endParaRPr lang="cs-CZ" sz="1909" dirty="0"/>
          </a:p>
          <a:p>
            <a:pPr>
              <a:defRPr/>
            </a:pPr>
            <a:endParaRPr lang="cs-CZ" altLang="cs-CZ" sz="1905" dirty="0"/>
          </a:p>
        </p:txBody>
      </p:sp>
      <p:sp>
        <p:nvSpPr>
          <p:cNvPr id="5" name="Nadpis 1"/>
          <p:cNvSpPr txBox="1">
            <a:spLocks/>
          </p:cNvSpPr>
          <p:nvPr/>
        </p:nvSpPr>
        <p:spPr bwMode="auto">
          <a:xfrm>
            <a:off x="4050556" y="0"/>
            <a:ext cx="5458113" cy="34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DDDDDD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9pPr>
          </a:lstStyle>
          <a:p>
            <a:r>
              <a:rPr lang="cs-CZ" altLang="cs-CZ" smtClean="0"/>
              <a:t>Klíčové aktivity IDZ</a:t>
            </a: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346367063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06140" y="749791"/>
            <a:ext cx="10657184" cy="576141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cs-CZ" dirty="0" smtClean="0"/>
              <a:t>			</a:t>
            </a:r>
            <a:r>
              <a:rPr lang="cs-CZ" sz="2000" dirty="0" smtClean="0"/>
              <a:t>2.12.2 	Aktivity na podporu měkkých dovedností žáků - SŠ</a:t>
            </a:r>
          </a:p>
          <a:p>
            <a:pPr>
              <a:spcAft>
                <a:spcPts val="600"/>
              </a:spcAft>
            </a:pPr>
            <a:r>
              <a:rPr lang="cs-CZ" sz="2000" dirty="0" smtClean="0"/>
              <a:t>			2.12.3 	Podpora digitální kompetencí žáků a kroužky </a:t>
            </a:r>
            <a:r>
              <a:rPr lang="cs-CZ" sz="2000" dirty="0"/>
              <a:t>- SŠ</a:t>
            </a:r>
          </a:p>
          <a:p>
            <a:pPr>
              <a:spcAft>
                <a:spcPts val="600"/>
              </a:spcAft>
            </a:pPr>
            <a:r>
              <a:rPr lang="cs-CZ" sz="2000" dirty="0" smtClean="0"/>
              <a:t>			2.12.4 	Podpora vedoucích pracovníků v Kraji Vysočina – ZŠ/SŠ</a:t>
            </a:r>
          </a:p>
          <a:p>
            <a:pPr marL="1063625" lvl="1" indent="-342900">
              <a:lnSpc>
                <a:spcPct val="123000"/>
              </a:lnSpc>
              <a:buFont typeface="Arial" panose="020B0604020202020204" pitchFamily="34" charset="0"/>
              <a:buChar char="•"/>
            </a:pPr>
            <a:r>
              <a:rPr lang="cs-CZ" b="0" dirty="0">
                <a:solidFill>
                  <a:schemeClr val="tx1"/>
                </a:solidFill>
              </a:rPr>
              <a:t>Mentorská/konzultační podpora a vzdělávání pro vedoucí </a:t>
            </a:r>
            <a:r>
              <a:rPr lang="cs-CZ" b="0" dirty="0" smtClean="0">
                <a:solidFill>
                  <a:schemeClr val="tx1"/>
                </a:solidFill>
              </a:rPr>
              <a:t>pracovníky</a:t>
            </a:r>
          </a:p>
          <a:p>
            <a:pPr marL="1063625" lvl="1" indent="-342900">
              <a:lnSpc>
                <a:spcPct val="123000"/>
              </a:lnSpc>
              <a:buFont typeface="Arial" panose="020B0604020202020204" pitchFamily="34" charset="0"/>
              <a:buChar char="•"/>
            </a:pPr>
            <a:r>
              <a:rPr lang="cs-CZ" b="0" dirty="0" smtClean="0">
                <a:solidFill>
                  <a:schemeClr val="tx1"/>
                </a:solidFill>
              </a:rPr>
              <a:t>Regionální </a:t>
            </a:r>
            <a:r>
              <a:rPr lang="cs-CZ" b="0" dirty="0" err="1">
                <a:solidFill>
                  <a:schemeClr val="tx1"/>
                </a:solidFill>
              </a:rPr>
              <a:t>networking</a:t>
            </a:r>
            <a:r>
              <a:rPr lang="cs-CZ" b="0" dirty="0">
                <a:solidFill>
                  <a:schemeClr val="tx1"/>
                </a:solidFill>
              </a:rPr>
              <a:t>/územní </a:t>
            </a:r>
            <a:r>
              <a:rPr lang="cs-CZ" b="0" dirty="0" err="1" smtClean="0">
                <a:solidFill>
                  <a:schemeClr val="tx1"/>
                </a:solidFill>
              </a:rPr>
              <a:t>leadership</a:t>
            </a:r>
            <a:endParaRPr lang="cs-CZ" b="0" dirty="0" smtClean="0">
              <a:solidFill>
                <a:schemeClr val="tx1"/>
              </a:solidFill>
            </a:endParaRPr>
          </a:p>
          <a:p>
            <a:pPr marL="1063625" lvl="1" indent="-342900">
              <a:lnSpc>
                <a:spcPct val="123000"/>
              </a:lnSpc>
              <a:buFont typeface="Arial" panose="020B0604020202020204" pitchFamily="34" charset="0"/>
              <a:buChar char="•"/>
            </a:pPr>
            <a:r>
              <a:rPr lang="cs-CZ" dirty="0" smtClean="0"/>
              <a:t>Dvoudenní setkání vedoucích pracovníků</a:t>
            </a:r>
            <a:endParaRPr lang="cs-CZ" b="0" dirty="0" smtClean="0">
              <a:solidFill>
                <a:schemeClr val="tx1"/>
              </a:solidFill>
            </a:endParaRPr>
          </a:p>
          <a:p>
            <a:pPr>
              <a:lnSpc>
                <a:spcPct val="123000"/>
              </a:lnSpc>
              <a:spcAft>
                <a:spcPts val="600"/>
              </a:spcAft>
            </a:pPr>
            <a:r>
              <a:rPr lang="cs-CZ" dirty="0" smtClean="0"/>
              <a:t>			</a:t>
            </a:r>
            <a:r>
              <a:rPr lang="cs-CZ" sz="2000" dirty="0"/>
              <a:t>2.12.5 </a:t>
            </a:r>
            <a:r>
              <a:rPr lang="cs-CZ" sz="2000" dirty="0" smtClean="0"/>
              <a:t>	Podpora </a:t>
            </a:r>
            <a:r>
              <a:rPr lang="cs-CZ" sz="2000" dirty="0"/>
              <a:t>podnikavosti ve školách – ZŠ/SŠ</a:t>
            </a:r>
          </a:p>
          <a:p>
            <a:pPr marL="1063625" lvl="1" indent="-342900">
              <a:lnSpc>
                <a:spcPct val="123000"/>
              </a:lnSpc>
              <a:buFont typeface="Arial" panose="020B0604020202020204" pitchFamily="34" charset="0"/>
              <a:buChar char="•"/>
            </a:pPr>
            <a:r>
              <a:rPr lang="cs-CZ" sz="2100" dirty="0" smtClean="0"/>
              <a:t>Výcvik </a:t>
            </a:r>
            <a:r>
              <a:rPr lang="cs-CZ" sz="2100" dirty="0"/>
              <a:t>podnikavého učitele</a:t>
            </a:r>
          </a:p>
          <a:p>
            <a:pPr marL="1063625" lvl="1" indent="-342900">
              <a:lnSpc>
                <a:spcPct val="123000"/>
              </a:lnSpc>
              <a:buFont typeface="Arial" panose="020B0604020202020204" pitchFamily="34" charset="0"/>
              <a:buChar char="•"/>
            </a:pPr>
            <a:r>
              <a:rPr lang="cs-CZ" sz="2100" dirty="0" smtClean="0"/>
              <a:t>Podnikavá </a:t>
            </a:r>
            <a:r>
              <a:rPr lang="cs-CZ" sz="2100" dirty="0"/>
              <a:t>platforma</a:t>
            </a:r>
          </a:p>
          <a:p>
            <a:pPr marL="1063625" lvl="1" indent="-342900">
              <a:lnSpc>
                <a:spcPct val="123000"/>
              </a:lnSpc>
              <a:buFont typeface="Arial" panose="020B0604020202020204" pitchFamily="34" charset="0"/>
              <a:buChar char="•"/>
            </a:pPr>
            <a:r>
              <a:rPr lang="cs-CZ" sz="2100" dirty="0" smtClean="0"/>
              <a:t>Dvoudenní </a:t>
            </a:r>
            <a:r>
              <a:rPr lang="cs-CZ" sz="2100" dirty="0"/>
              <a:t>setkání podnikavých </a:t>
            </a:r>
            <a:r>
              <a:rPr lang="cs-CZ" sz="2100" dirty="0" smtClean="0"/>
              <a:t>škol – 2x za projekt</a:t>
            </a:r>
            <a:endParaRPr lang="cs-CZ" sz="2100" dirty="0"/>
          </a:p>
          <a:p>
            <a:pPr>
              <a:lnSpc>
                <a:spcPct val="133000"/>
              </a:lnSpc>
              <a:spcAft>
                <a:spcPts val="600"/>
              </a:spcAft>
            </a:pPr>
            <a:r>
              <a:rPr lang="cs-CZ" dirty="0" smtClean="0"/>
              <a:t>			</a:t>
            </a:r>
            <a:r>
              <a:rPr lang="cs-CZ" sz="2000" dirty="0"/>
              <a:t>2.12.6 </a:t>
            </a:r>
            <a:r>
              <a:rPr lang="cs-CZ" sz="2000" dirty="0" smtClean="0"/>
              <a:t>	Podpora </a:t>
            </a:r>
            <a:r>
              <a:rPr lang="cs-CZ" sz="2000" dirty="0"/>
              <a:t>základních gramotností ve školách – ZŠ i SŠ (ucelené vzdělávací 	</a:t>
            </a:r>
            <a:r>
              <a:rPr lang="cs-CZ" sz="2000" dirty="0" smtClean="0"/>
              <a:t>											kurzy pro </a:t>
            </a:r>
            <a:r>
              <a:rPr lang="cs-CZ" sz="2000" dirty="0"/>
              <a:t>učitele)	</a:t>
            </a:r>
          </a:p>
          <a:p>
            <a:pPr marL="1063625" lvl="1" indent="-342900">
              <a:lnSpc>
                <a:spcPct val="133000"/>
              </a:lnSpc>
              <a:buFont typeface="Arial" panose="020B0604020202020204" pitchFamily="34" charset="0"/>
              <a:buChar char="•"/>
            </a:pPr>
            <a:r>
              <a:rPr lang="cs-CZ" sz="2100" dirty="0" smtClean="0"/>
              <a:t>Finanční </a:t>
            </a:r>
            <a:r>
              <a:rPr lang="cs-CZ" sz="2100" dirty="0"/>
              <a:t>gramotnost</a:t>
            </a:r>
          </a:p>
          <a:p>
            <a:pPr marL="1063625" lvl="1" indent="-342900">
              <a:lnSpc>
                <a:spcPct val="133000"/>
              </a:lnSpc>
              <a:buFont typeface="Arial" panose="020B0604020202020204" pitchFamily="34" charset="0"/>
              <a:buChar char="•"/>
            </a:pPr>
            <a:r>
              <a:rPr lang="cs-CZ" sz="2100" dirty="0" smtClean="0"/>
              <a:t>Mediální </a:t>
            </a:r>
            <a:r>
              <a:rPr lang="cs-CZ" sz="2100" dirty="0"/>
              <a:t>gramotnost (</a:t>
            </a:r>
            <a:r>
              <a:rPr lang="cs-CZ" sz="2100" dirty="0" err="1"/>
              <a:t>fake</a:t>
            </a:r>
            <a:r>
              <a:rPr lang="cs-CZ" sz="2100" dirty="0"/>
              <a:t> </a:t>
            </a:r>
            <a:r>
              <a:rPr lang="cs-CZ" sz="2100" dirty="0" err="1"/>
              <a:t>news</a:t>
            </a:r>
            <a:r>
              <a:rPr lang="cs-CZ" sz="2100" dirty="0"/>
              <a:t>)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 bwMode="auto">
          <a:xfrm>
            <a:off x="4050556" y="0"/>
            <a:ext cx="5458113" cy="34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DDDDDD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DDDDDD"/>
                </a:solidFill>
                <a:latin typeface="Arial" panose="020B0604020202020204" pitchFamily="34" charset="0"/>
              </a:defRPr>
            </a:lvl9pPr>
          </a:lstStyle>
          <a:p>
            <a:r>
              <a:rPr lang="cs-CZ" altLang="cs-CZ" smtClean="0"/>
              <a:t>Klíčové aktivity IDZ</a:t>
            </a: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2022630026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 idx="4294967295"/>
          </p:nvPr>
        </p:nvSpPr>
        <p:spPr>
          <a:xfrm>
            <a:off x="4050556" y="0"/>
            <a:ext cx="5458113" cy="344763"/>
          </a:xfrm>
        </p:spPr>
        <p:txBody>
          <a:bodyPr/>
          <a:lstStyle/>
          <a:p>
            <a:r>
              <a:rPr lang="cs-CZ" altLang="cs-CZ" dirty="0" smtClean="0"/>
              <a:t>Klíčové aktivity IDZ</a:t>
            </a:r>
          </a:p>
        </p:txBody>
      </p:sp>
      <p:sp>
        <p:nvSpPr>
          <p:cNvPr id="25603" name="Zástupný symbol pro obsah 2"/>
          <p:cNvSpPr>
            <a:spLocks noGrp="1"/>
          </p:cNvSpPr>
          <p:nvPr>
            <p:ph idx="1"/>
          </p:nvPr>
        </p:nvSpPr>
        <p:spPr>
          <a:xfrm>
            <a:off x="594172" y="828303"/>
            <a:ext cx="9721080" cy="554461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2000" dirty="0" smtClean="0"/>
              <a:t>			</a:t>
            </a:r>
          </a:p>
          <a:p>
            <a:pPr>
              <a:defRPr/>
            </a:pPr>
            <a:r>
              <a:rPr lang="cs-CZ" sz="2000" dirty="0" smtClean="0"/>
              <a:t>2.12.7 	Podpora </a:t>
            </a:r>
            <a:r>
              <a:rPr lang="cs-CZ" sz="2000" dirty="0"/>
              <a:t>podpůrných profesí – </a:t>
            </a:r>
            <a:r>
              <a:rPr lang="cs-CZ" sz="2000" dirty="0" smtClean="0"/>
              <a:t>ZŠ/SŠ</a:t>
            </a:r>
            <a:endParaRPr lang="cs-CZ" sz="2000" dirty="0"/>
          </a:p>
          <a:p>
            <a:pPr marL="1063625" lvl="1" indent="-342900">
              <a:lnSpc>
                <a:spcPct val="113000"/>
              </a:lnSpc>
              <a:buFont typeface="Arial" panose="020B0604020202020204" pitchFamily="34" charset="0"/>
              <a:buChar char="•"/>
              <a:defRPr/>
            </a:pPr>
            <a:r>
              <a:rPr lang="cs-CZ" sz="1900" dirty="0" smtClean="0"/>
              <a:t>Konference – kolegiální podpora pro podpůrné profese – 7x za projekt</a:t>
            </a:r>
          </a:p>
          <a:p>
            <a:pPr marL="1063625" lvl="1" indent="-342900">
              <a:lnSpc>
                <a:spcPct val="113000"/>
              </a:lnSpc>
              <a:buFont typeface="Arial" panose="020B0604020202020204" pitchFamily="34" charset="0"/>
              <a:buChar char="•"/>
              <a:defRPr/>
            </a:pPr>
            <a:r>
              <a:rPr lang="cs-CZ" sz="1900" dirty="0" smtClean="0"/>
              <a:t>Peer </a:t>
            </a:r>
            <a:r>
              <a:rPr lang="cs-CZ" sz="1900" dirty="0"/>
              <a:t>to peer intervize – kolegiální sdílení zkušeností, příkladů dobré praxe, kazuistiky apod. mezi jednotlivými skupinami odborníků ve školství: školní psychologové; školní speciální pedagogové a sociální pedagogové; další podpůrné pozice – metodici prevence, výchovní poradci</a:t>
            </a:r>
          </a:p>
          <a:p>
            <a:pPr marL="1063625" lvl="1" indent="-342900">
              <a:lnSpc>
                <a:spcPct val="113000"/>
              </a:lnSpc>
              <a:buFont typeface="Arial" panose="020B0604020202020204" pitchFamily="34" charset="0"/>
              <a:buChar char="•"/>
              <a:defRPr/>
            </a:pPr>
            <a:r>
              <a:rPr lang="cs-CZ" sz="1900" dirty="0" smtClean="0"/>
              <a:t>Podpora </a:t>
            </a:r>
            <a:r>
              <a:rPr lang="cs-CZ" sz="1900" dirty="0"/>
              <a:t>pro asistenty pedagoga – kazuistické a metodické semináře, skupinové supervize, kurz Prevence a zvládání rizikového chování u žáků (se SVP</a:t>
            </a:r>
            <a:r>
              <a:rPr lang="cs-CZ" sz="1900" dirty="0" smtClean="0"/>
              <a:t>)</a:t>
            </a:r>
          </a:p>
          <a:p>
            <a:pPr marL="1063625" lvl="1" indent="-342900">
              <a:lnSpc>
                <a:spcPct val="113000"/>
              </a:lnSpc>
              <a:buFont typeface="Arial" panose="020B0604020202020204" pitchFamily="34" charset="0"/>
              <a:buChar char="•"/>
              <a:defRPr/>
            </a:pPr>
            <a:r>
              <a:rPr lang="cs-CZ" sz="1900" dirty="0"/>
              <a:t>Individuální supervize pro školní poradenské pracovníky </a:t>
            </a:r>
          </a:p>
          <a:p>
            <a:pPr>
              <a:spcBef>
                <a:spcPts val="600"/>
              </a:spcBef>
              <a:defRPr/>
            </a:pPr>
            <a:r>
              <a:rPr lang="cs-CZ" sz="1909" dirty="0" smtClean="0"/>
              <a:t>	</a:t>
            </a:r>
            <a:r>
              <a:rPr lang="cs-CZ" sz="2000" dirty="0" smtClean="0"/>
              <a:t>	</a:t>
            </a:r>
            <a:endParaRPr lang="cs-CZ" sz="2100" dirty="0"/>
          </a:p>
          <a:p>
            <a:pPr>
              <a:defRPr/>
            </a:pPr>
            <a:endParaRPr lang="cs-CZ" sz="1909" dirty="0"/>
          </a:p>
          <a:p>
            <a:pPr>
              <a:defRPr/>
            </a:pPr>
            <a:endParaRPr lang="cs-CZ" sz="1909" dirty="0"/>
          </a:p>
          <a:p>
            <a:pPr>
              <a:defRPr/>
            </a:pPr>
            <a:endParaRPr lang="cs-CZ" sz="1909" dirty="0"/>
          </a:p>
          <a:p>
            <a:pPr>
              <a:defRPr/>
            </a:pPr>
            <a:endParaRPr lang="cs-CZ" sz="1909" dirty="0"/>
          </a:p>
          <a:p>
            <a:pPr>
              <a:defRPr/>
            </a:pPr>
            <a:endParaRPr lang="cs-CZ" altLang="cs-CZ" sz="1905" dirty="0"/>
          </a:p>
        </p:txBody>
      </p:sp>
    </p:spTree>
    <p:extLst>
      <p:ext uri="{BB962C8B-B14F-4D97-AF65-F5344CB8AC3E}">
        <p14:creationId xmlns:p14="http://schemas.microsoft.com/office/powerpoint/2010/main" val="336227614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astní návrh">
  <a:themeElements>
    <a:clrScheme name="Vlastn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lastn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373063" marR="0" indent="-373063" algn="l" defTabSz="995363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373063" marR="0" indent="-373063" algn="l" defTabSz="995363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Vlastn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lastn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lastn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lastn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lastn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lastn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lastn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lastn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lastn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lastn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lastn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lastn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 [jen pro čtení] [režim kompatibility]" id="{48418582-F552-4153-8C93-FA1CB67BB05F}" vid="{4D3ED47F-72DC-4DB1-ABE4-740CB5918EF7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F4E5C10275D574E8F37D5B2CDA69994" ma:contentTypeVersion="13" ma:contentTypeDescription="Vytvoří nový dokument" ma:contentTypeScope="" ma:versionID="eeaac448affc448ac4ba41cbd5535e52">
  <xsd:schema xmlns:xsd="http://www.w3.org/2001/XMLSchema" xmlns:xs="http://www.w3.org/2001/XMLSchema" xmlns:p="http://schemas.microsoft.com/office/2006/metadata/properties" xmlns:ns2="095c3ad0-f06c-4399-896a-80e8bafb83ea" xmlns:ns3="fa604178-4d07-4cb6-8de4-e8c36db73038" targetNamespace="http://schemas.microsoft.com/office/2006/metadata/properties" ma:root="true" ma:fieldsID="1f570b8c41337226241633e85b027059" ns2:_="" ns3:_="">
    <xsd:import namespace="095c3ad0-f06c-4399-896a-80e8bafb83ea"/>
    <xsd:import namespace="fa604178-4d07-4cb6-8de4-e8c36db730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5c3ad0-f06c-4399-896a-80e8bafb83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722f3230-ce06-4f92-a50b-c050fa82c66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604178-4d07-4cb6-8de4-e8c36db7303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3a801d5-8d41-4d1f-9bf7-9538a2e2d719}" ma:internalName="TaxCatchAll" ma:showField="CatchAllData" ma:web="fa604178-4d07-4cb6-8de4-e8c36db73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a604178-4d07-4cb6-8de4-e8c36db73038" xsi:nil="true"/>
    <lcf76f155ced4ddcb4097134ff3c332f xmlns="095c3ad0-f06c-4399-896a-80e8bafb83e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F987A51-2A9D-4821-B350-84CDF680D909}"/>
</file>

<file path=customXml/itemProps2.xml><?xml version="1.0" encoding="utf-8"?>
<ds:datastoreItem xmlns:ds="http://schemas.openxmlformats.org/officeDocument/2006/customXml" ds:itemID="{91D41F2C-2C86-4549-9D1C-F377B3D12CD7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5409F114-33DC-4867-9947-685A543162E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B290FA44-3E94-4A57-AFC0-36ACEE9C13AD}"/>
</file>

<file path=docProps/app.xml><?xml version="1.0" encoding="utf-8"?>
<Properties xmlns="http://schemas.openxmlformats.org/officeDocument/2006/extended-properties" xmlns:vt="http://schemas.openxmlformats.org/officeDocument/2006/docPropsVTypes">
  <Template>DZ ČR - prezentace KV</Template>
  <TotalTime>24757</TotalTime>
  <Words>1564</Words>
  <Application>Microsoft Office PowerPoint</Application>
  <PresentationFormat>Vlastní</PresentationFormat>
  <Paragraphs>165</Paragraphs>
  <Slides>12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Wingdings</vt:lpstr>
      <vt:lpstr>Vlastní návrh</vt:lpstr>
      <vt:lpstr>Implementace Dlouhodobého záměru  Kraje Vysočina</vt:lpstr>
      <vt:lpstr>Implementace Dlouhodobého záměru Kraje Vysočina</vt:lpstr>
      <vt:lpstr>Implementace Dlouhodobého záměru Kraje Vysočina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Klíčové aktivity IDZ</vt:lpstr>
      <vt:lpstr>Klíčové aktivity IDZ</vt:lpstr>
      <vt:lpstr>KONTAKTY NA PARTNERY</vt:lpstr>
      <vt:lpstr>Prezentace aplikace PowerPoint</vt:lpstr>
    </vt:vector>
  </TitlesOfParts>
  <Company>Krajský úřad Kraje Vysočina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Dlouhodobý záměr vzdělávání a rozvoje vzdělávací soustavy České republiky 2023-2027</dc:title>
  <dc:creator>Antonů Petra Mgr.</dc:creator>
  <cp:lastModifiedBy>ZELNÍČKOVÁ Ilona</cp:lastModifiedBy>
  <cp:revision>155</cp:revision>
  <cp:lastPrinted>2024-05-27T07:02:19Z</cp:lastPrinted>
  <dcterms:created xsi:type="dcterms:W3CDTF">2023-09-27T07:48:40Z</dcterms:created>
  <dcterms:modified xsi:type="dcterms:W3CDTF">2025-12-02T09:12:24Z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ategorie">
    <vt:lpwstr>Prezentace</vt:lpwstr>
  </property>
  <property fmtid="{D5CDD505-2E9C-101B-9397-08002B2CF9AE}" pid="3" name="Popis dokumentu">
    <vt:lpwstr/>
  </property>
  <property fmtid="{D5CDD505-2E9C-101B-9397-08002B2CF9AE}" pid="4" name="Barva">
    <vt:lpwstr>Barevná</vt:lpwstr>
  </property>
  <property fmtid="{D5CDD505-2E9C-101B-9397-08002B2CF9AE}" pid="5" name="Datum vydání verze">
    <vt:lpwstr>2018-01-04T00:00:00Z</vt:lpwstr>
  </property>
  <property fmtid="{D5CDD505-2E9C-101B-9397-08002B2CF9AE}" pid="6" name="Vlastník šablony">
    <vt:lpwstr>OSH</vt:lpwstr>
  </property>
  <property fmtid="{D5CDD505-2E9C-101B-9397-08002B2CF9AE}" pid="7" name="Vnitřní předpisy - příloha">
    <vt:lpwstr>0</vt:lpwstr>
  </property>
  <property fmtid="{D5CDD505-2E9C-101B-9397-08002B2CF9AE}" pid="8" name="ContentTypeId">
    <vt:lpwstr>0x010100DF4E5C10275D574E8F37D5B2CDA69994</vt:lpwstr>
  </property>
</Properties>
</file>