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5"/>
  </p:notesMasterIdLst>
  <p:handoutMasterIdLst>
    <p:handoutMasterId r:id="rId16"/>
  </p:handoutMasterIdLst>
  <p:sldIdLst>
    <p:sldId id="288" r:id="rId5"/>
    <p:sldId id="289" r:id="rId6"/>
    <p:sldId id="297" r:id="rId7"/>
    <p:sldId id="290" r:id="rId8"/>
    <p:sldId id="298" r:id="rId9"/>
    <p:sldId id="299" r:id="rId10"/>
    <p:sldId id="295" r:id="rId11"/>
    <p:sldId id="300" r:id="rId12"/>
    <p:sldId id="301" r:id="rId13"/>
    <p:sldId id="296" r:id="rId14"/>
  </p:sldIdLst>
  <p:sldSz cx="10693400" cy="7561263"/>
  <p:notesSz cx="7099300" cy="102346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5A939"/>
    <a:srgbClr val="DDDDD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37" autoAdjust="0"/>
  </p:normalViewPr>
  <p:slideViewPr>
    <p:cSldViewPr>
      <p:cViewPr varScale="1">
        <p:scale>
          <a:sx n="104" d="100"/>
          <a:sy n="104" d="100"/>
        </p:scale>
        <p:origin x="13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6" d="100"/>
          <a:sy n="46" d="100"/>
        </p:scale>
        <p:origin x="2764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5" y="1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1107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5" y="9721107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fld id="{2AAF7D8C-D030-40CB-8D43-B02193020E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5" y="1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6613" y="768350"/>
            <a:ext cx="54260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7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7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300" smtClean="0"/>
            </a:lvl1pPr>
          </a:lstStyle>
          <a:p>
            <a:pPr>
              <a:defRPr/>
            </a:pPr>
            <a:fld id="{B234BB66-FBF9-47C1-A263-2B3A7BDF06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9AA64-CDBE-43B0-B2DD-D76AE2A1814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74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300" dirty="0"/>
              <a:t>Podmínky Operačního programu Jan Amos Komenský stanovují v rámci této výzvy spolufinancování ve výši 10 % z celkového objemu způsobilých výdajů, tj. 10 527 667,50 Kč z celkového rozpočtu. </a:t>
            </a:r>
            <a:r>
              <a:rPr lang="cs-CZ" sz="1300" b="1" dirty="0"/>
              <a:t>OŠMS navrhuje podpořit zapojení škol zřizovaných krajem tak, že kraj přispěje na spolufinancování těmto školám celých </a:t>
            </a:r>
            <a:br>
              <a:rPr lang="cs-CZ" sz="1300" b="1" dirty="0"/>
            </a:br>
            <a:r>
              <a:rPr lang="cs-CZ" sz="1300" b="1" dirty="0"/>
              <a:t>10 %, a v případě zapojení PO obcí 5 %,</a:t>
            </a:r>
            <a:r>
              <a:rPr lang="cs-CZ" sz="1300" dirty="0"/>
              <a:t> příspěvek subjektům ostatních zřizovatelů - školám a školským zařízením - se nepředpokládá.</a:t>
            </a:r>
          </a:p>
          <a:p>
            <a:r>
              <a:rPr lang="cs-CZ" sz="1300" dirty="0"/>
              <a:t>(Dle pravidel platí pro kraje a jejich PO tento rozpad financí: 85 % EU podíl, 5 % SR, 10 % podíl příjemce, stejně platí pro školy a školská zařízení).</a:t>
            </a:r>
          </a:p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73FEF1-2BCF-453E-A76E-788B45AA2DBF}" type="datetime1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20.03.2025</a:t>
            </a:fld>
            <a:endParaRPr kumimoji="0" lang="cs-CZ" altLang="cs-CZ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Ing. Jana Hadravová, MBA</a:t>
            </a:r>
            <a:endParaRPr kumimoji="0" lang="cs-CZ" altLang="cs-CZ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D31FB1-DE1A-4C32-A05B-A773E3151313}" type="slidenum">
              <a:rPr kumimoji="0" lang="cs-CZ" altLang="cs-CZ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7056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sz="1300" b="1" dirty="0"/>
              <a:t>PBIS</a:t>
            </a:r>
            <a:r>
              <a:rPr lang="cs-CZ" sz="1300" dirty="0"/>
              <a:t> - Positive </a:t>
            </a:r>
            <a:r>
              <a:rPr lang="cs-CZ" sz="1300" dirty="0" err="1"/>
              <a:t>Behavior</a:t>
            </a:r>
            <a:r>
              <a:rPr lang="cs-CZ" sz="1300" dirty="0"/>
              <a:t> </a:t>
            </a:r>
            <a:r>
              <a:rPr lang="cs-CZ" sz="1300" dirty="0" err="1"/>
              <a:t>Intervention</a:t>
            </a:r>
            <a:r>
              <a:rPr lang="cs-CZ" sz="1300" dirty="0"/>
              <a:t> and Support je implementační rámec pro výběr a použití výzkumně ověřených preventivních a intervenčních postupů ... poskytující žákům podporu v oblasti akademické, sociální, emoční a také v oblasti chování. Jeho cílem je nastavit podmínky a procesy ve škole tak, aby se </a:t>
            </a:r>
            <a:r>
              <a:rPr lang="cs-CZ" sz="1300" b="1" dirty="0"/>
              <a:t>účinně předcházelo problémovému chování žáků</a:t>
            </a:r>
            <a:r>
              <a:rPr lang="cs-CZ" sz="1300" dirty="0"/>
              <a:t>. Dopad intervencí je ale mnohem </a:t>
            </a:r>
            <a:r>
              <a:rPr lang="cs-CZ" sz="1300" dirty="0" err="1"/>
              <a:t>šiřší</a:t>
            </a:r>
            <a:r>
              <a:rPr lang="cs-CZ" sz="1300" dirty="0"/>
              <a:t> a výzkumy potvrzují, že se ve školách, které PBIS implementují, </a:t>
            </a:r>
            <a:r>
              <a:rPr lang="cs-CZ" sz="1300" b="1" dirty="0"/>
              <a:t>zlepšují i vzdělávací výsledky žáků a spokojenost učitelů</a:t>
            </a:r>
            <a:r>
              <a:rPr lang="cs-CZ" sz="1300" dirty="0"/>
              <a:t>. Díky snížení psychické i časové zátěže spojené s řešením problémového chování žáků mají učitelé více času a energie na učení.</a:t>
            </a:r>
            <a:endParaRPr lang="cs-CZ" altLang="cs-CZ" dirty="0" smtClean="0">
              <a:latin typeface="Arial" panose="020B0604020202020204" pitchFamily="34" charset="0"/>
            </a:endParaRPr>
          </a:p>
        </p:txBody>
      </p:sp>
      <p:sp>
        <p:nvSpPr>
          <p:cNvPr id="27652" name="Zástupný symbol pro datum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986" indent="-30961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441" indent="-247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817" indent="-247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9193" indent="-247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14.06.2019</a:t>
            </a:r>
          </a:p>
        </p:txBody>
      </p:sp>
      <p:sp>
        <p:nvSpPr>
          <p:cNvPr id="27653" name="Zástupný symbol pro číslo snímku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986" indent="-30961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441" indent="-247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817" indent="-247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9193" indent="-247688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4569" indent="-247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945" indent="-247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5322" indent="-247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10698" indent="-247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9E0C20-9F39-48CC-908C-3A472A196380}" type="slidenum">
              <a:rPr kumimoji="0" lang="cs-CZ" altLang="cs-CZ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680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3AD732-1A90-4C94-8AFE-9FFB496B9D75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170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20050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20050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116638" y="7124700"/>
            <a:ext cx="1316037" cy="184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7D6FA-288E-46B5-9731-64C1D564947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8D837-0971-4342-8C92-A67F53322781}" type="datetime1">
              <a:rPr lang="cs-CZ" altLang="cs-CZ"/>
              <a:pPr>
                <a:defRPr/>
              </a:pPr>
              <a:t>20.03.2025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042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62391-9514-45F2-8E35-62B849056188}" type="datetime1">
              <a:rPr lang="cs-CZ" altLang="cs-CZ"/>
              <a:pPr>
                <a:defRPr/>
              </a:pPr>
              <a:t>20.03.2025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965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177800"/>
            <a:ext cx="1939925" cy="64119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19250" y="177800"/>
            <a:ext cx="5667375" cy="641191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9E4AE-A87C-4E6C-8381-4D7CCED0FE60}" type="datetime1">
              <a:rPr lang="cs-CZ" altLang="cs-CZ"/>
              <a:pPr>
                <a:defRPr/>
              </a:pPr>
              <a:t>20.03.2025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8314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2215" y="7008173"/>
            <a:ext cx="2406015" cy="40256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Jana Hadravová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4955556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2215" y="7008173"/>
            <a:ext cx="2406015" cy="40256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Jana Hadravová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620500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2215" y="7008173"/>
            <a:ext cx="2406015" cy="40256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altLang="cs-CZ" dirty="0" smtClean="0"/>
              <a:t>Jana Hadravová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8329839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FF3E-C2CD-4424-A351-4B855B81F67A}" type="datetime1">
              <a:rPr lang="cs-CZ" altLang="cs-CZ"/>
              <a:pPr>
                <a:defRPr/>
              </a:pPr>
              <a:t>20.03.2025</a:t>
            </a:fld>
            <a:endParaRPr lang="cs-CZ" alt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949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1788" cy="3146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1788" cy="16541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9F063-0DDF-4C6C-978B-5E65540F2EBE}" type="datetime1">
              <a:rPr lang="cs-CZ" altLang="cs-CZ"/>
              <a:pPr>
                <a:defRPr/>
              </a:pPr>
              <a:t>20.03.2025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847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19250" y="1619250"/>
            <a:ext cx="3803650" cy="49704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75300" y="1619250"/>
            <a:ext cx="3803650" cy="49704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63E31-A1F0-4820-B78F-29E22B475094}" type="datetime1">
              <a:rPr lang="cs-CZ" altLang="cs-CZ"/>
              <a:pPr>
                <a:defRPr/>
              </a:pPr>
              <a:t>20.03.2025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298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3375" cy="14605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4375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4375" cy="40624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13375" y="1854200"/>
            <a:ext cx="45466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13375" y="2762250"/>
            <a:ext cx="4546600" cy="40624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83589-87C2-4C9B-84DF-420B5D661ED9}" type="datetime1">
              <a:rPr lang="cs-CZ" altLang="cs-CZ"/>
              <a:pPr>
                <a:defRPr/>
              </a:pPr>
              <a:t>20.03.2025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291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8063F-8F57-4911-A98D-81144771DB72}" type="datetime1">
              <a:rPr lang="cs-CZ" altLang="cs-CZ"/>
              <a:pPr>
                <a:defRPr/>
              </a:pPr>
              <a:t>20.03.2025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743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AC5EC-AE04-44C1-9B0A-9E7C1D0D9F31}" type="datetime1">
              <a:rPr lang="cs-CZ" altLang="cs-CZ"/>
              <a:pPr>
                <a:defRPr/>
              </a:pPr>
              <a:t>20.03.2025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417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5F4EF-96F4-4A01-8903-2F143EB011DE}" type="datetime1">
              <a:rPr lang="cs-CZ" altLang="cs-CZ"/>
              <a:pPr>
                <a:defRPr/>
              </a:pPr>
              <a:t>20.03.2025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76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757F7-274A-4B30-8A58-78D2DCF425F5}" type="datetime1">
              <a:rPr lang="cs-CZ" altLang="cs-CZ"/>
              <a:pPr>
                <a:defRPr/>
              </a:pPr>
              <a:t>20.03.2025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03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ozadi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-136525"/>
            <a:ext cx="10902951" cy="770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2225" y="177800"/>
            <a:ext cx="423545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Nadpis prezentace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619250"/>
            <a:ext cx="7759700" cy="497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Název oddílu – úroveň 1</a:t>
            </a:r>
          </a:p>
          <a:p>
            <a:pPr lvl="1"/>
            <a:r>
              <a:rPr lang="cs-CZ" altLang="cs-CZ" smtClean="0"/>
              <a:t>Text oddílu – úroveň 2</a:t>
            </a:r>
          </a:p>
          <a:p>
            <a:pPr lvl="2"/>
            <a:r>
              <a:rPr lang="cs-CZ" altLang="cs-CZ" smtClean="0"/>
              <a:t>Text oddílu – úroveň 3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8278813" y="7124700"/>
            <a:ext cx="2181225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98475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95363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0725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1400" dirty="0" smtClean="0">
                <a:solidFill>
                  <a:schemeClr val="bg2"/>
                </a:solidFill>
              </a:rPr>
              <a:t>Jana Hadravová</a:t>
            </a:r>
          </a:p>
        </p:txBody>
      </p:sp>
      <p:sp>
        <p:nvSpPr>
          <p:cNvPr id="6349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0" y="7124700"/>
            <a:ext cx="16383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95363" eaLnBrk="1" hangingPunct="1">
              <a:spcBef>
                <a:spcPct val="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75D5E94-2717-44C1-A783-F53A3419006E}" type="datetime1">
              <a:rPr lang="cs-CZ" altLang="cs-CZ"/>
              <a:pPr>
                <a:defRPr/>
              </a:pPr>
              <a:t>20.03.2025</a:t>
            </a:fld>
            <a:endParaRPr lang="cs-CZ" altLang="cs-CZ" dirty="0"/>
          </a:p>
        </p:txBody>
      </p:sp>
      <p:pic>
        <p:nvPicPr>
          <p:cNvPr id="1032" name="Picture 11" descr="Logo bar poz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6948488"/>
            <a:ext cx="108108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7" r:id="rId14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DDDDD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9pPr>
    </p:titleStyle>
    <p:bodyStyle>
      <a:lvl1pPr algn="l" defTabSz="182563" rtl="0" eaLnBrk="1" fontAlgn="base" hangingPunct="1">
        <a:lnSpc>
          <a:spcPct val="113000"/>
        </a:lnSpc>
        <a:spcBef>
          <a:spcPct val="0"/>
        </a:spcBef>
        <a:spcAft>
          <a:spcPct val="0"/>
        </a:spcAft>
        <a:defRPr sz="2200" b="1" kern="1200">
          <a:solidFill>
            <a:srgbClr val="25A939"/>
          </a:solidFill>
          <a:latin typeface="+mn-lt"/>
          <a:ea typeface="+mn-ea"/>
          <a:cs typeface="+mn-cs"/>
        </a:defRPr>
      </a:lvl1pPr>
      <a:lvl2pPr marL="720725" indent="-457200" algn="l" defTabSz="182563" rtl="0" eaLnBrk="1" fontAlgn="base" hangingPunct="1">
        <a:lnSpc>
          <a:spcPct val="125000"/>
        </a:lnSpc>
        <a:spcBef>
          <a:spcPct val="0"/>
        </a:spcBef>
        <a:spcAft>
          <a:spcPct val="20000"/>
        </a:spcAft>
        <a:buClr>
          <a:srgbClr val="25A939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263525" algn="l" defTabSz="182563" rtl="0" eaLnBrk="1" fontAlgn="base" hangingPunct="1">
        <a:spcBef>
          <a:spcPct val="0"/>
        </a:spcBef>
        <a:spcAft>
          <a:spcPct val="0"/>
        </a:spcAft>
        <a:buClr>
          <a:srgbClr val="25A939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2292350" indent="-228600" algn="l" defTabSz="182563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700338" indent="-228600" algn="l" defTabSz="182563" rtl="0" eaLnBrk="1" fontAlgn="base" hangingPunct="1">
        <a:spcBef>
          <a:spcPct val="20000"/>
        </a:spcBef>
        <a:spcAft>
          <a:spcPct val="0"/>
        </a:spcAft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edmikova.E@kr-vysocina.c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dravova.j@kr-vysocina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pozadi_uvo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70" y="126636"/>
            <a:ext cx="10891315" cy="6783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0356" y="1506217"/>
            <a:ext cx="6602271" cy="1860204"/>
          </a:xfrm>
          <a:noFill/>
        </p:spPr>
        <p:txBody>
          <a:bodyPr wrap="none" anchor="t"/>
          <a:lstStyle/>
          <a:p>
            <a:pPr algn="l" eaLnBrk="1" hangingPunct="1"/>
            <a:r>
              <a:rPr lang="cs-CZ" altLang="cs-CZ" sz="3819" b="0" dirty="0"/>
              <a:t>Implementace </a:t>
            </a:r>
            <a:br>
              <a:rPr lang="cs-CZ" altLang="cs-CZ" sz="3819" b="0" dirty="0"/>
            </a:br>
            <a:r>
              <a:rPr lang="cs-CZ" altLang="cs-CZ" sz="3819" b="0" dirty="0"/>
              <a:t>Dlouhodobého záměru </a:t>
            </a:r>
            <a:br>
              <a:rPr lang="cs-CZ" altLang="cs-CZ" sz="3819" b="0" dirty="0"/>
            </a:br>
            <a:r>
              <a:rPr lang="cs-CZ" altLang="cs-CZ" sz="3819" b="0" dirty="0" smtClean="0"/>
              <a:t>vzdělávání a rozvoje vzdělávací </a:t>
            </a:r>
            <a:br>
              <a:rPr lang="cs-CZ" altLang="cs-CZ" sz="3819" b="0" dirty="0" smtClean="0"/>
            </a:br>
            <a:r>
              <a:rPr lang="cs-CZ" altLang="cs-CZ" sz="3819" b="0" dirty="0" smtClean="0"/>
              <a:t>soustavy Kraje Vysočina</a:t>
            </a:r>
            <a:r>
              <a:rPr lang="cs-CZ" altLang="cs-CZ" sz="3819" b="0" dirty="0"/>
              <a:t/>
            </a:r>
            <a:br>
              <a:rPr lang="cs-CZ" altLang="cs-CZ" sz="3819" b="0" dirty="0"/>
            </a:br>
            <a:r>
              <a:rPr lang="cs-CZ" altLang="cs-CZ" sz="3819" b="0" dirty="0"/>
              <a:t>- projekt „IDZ“</a:t>
            </a:r>
            <a:br>
              <a:rPr lang="cs-CZ" altLang="cs-CZ" sz="3819" b="0" dirty="0"/>
            </a:br>
            <a:endParaRPr lang="cs-CZ" altLang="cs-CZ" sz="3819" b="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551" y="6448250"/>
            <a:ext cx="6218212" cy="88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08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36538" y="1128037"/>
            <a:ext cx="7074630" cy="4888741"/>
          </a:xfrm>
        </p:spPr>
        <p:txBody>
          <a:bodyPr/>
          <a:lstStyle/>
          <a:p>
            <a:pPr algn="ctr"/>
            <a:endParaRPr lang="cs-CZ" sz="2456" dirty="0">
              <a:solidFill>
                <a:schemeClr val="accent2"/>
              </a:solidFill>
            </a:endParaRPr>
          </a:p>
          <a:p>
            <a:pPr algn="ctr"/>
            <a:endParaRPr lang="cs-CZ" sz="2456" dirty="0">
              <a:solidFill>
                <a:schemeClr val="accent2"/>
              </a:solidFill>
            </a:endParaRPr>
          </a:p>
          <a:p>
            <a:pPr algn="ctr"/>
            <a:r>
              <a:rPr lang="cs-CZ" sz="2456" dirty="0">
                <a:solidFill>
                  <a:schemeClr val="accent2"/>
                </a:solidFill>
              </a:rPr>
              <a:t>Dotazy, náměty, připomínky…</a:t>
            </a:r>
            <a:endParaRPr lang="cs-CZ" altLang="cs-CZ" sz="2456" dirty="0"/>
          </a:p>
          <a:p>
            <a:pPr algn="ctr" eaLnBrk="1" hangingPunct="1"/>
            <a:r>
              <a:rPr lang="cs-CZ" altLang="cs-CZ" sz="2456" dirty="0"/>
              <a:t>Děkuji za pozornost.</a:t>
            </a:r>
          </a:p>
          <a:p>
            <a:pPr algn="ctr" eaLnBrk="1" hangingPunct="1"/>
            <a:endParaRPr lang="cs-CZ" altLang="cs-CZ" sz="1579" b="0" dirty="0">
              <a:solidFill>
                <a:schemeClr val="tx1"/>
              </a:solidFill>
            </a:endParaRPr>
          </a:p>
          <a:p>
            <a:pPr algn="ctr" eaLnBrk="1" hangingPunct="1"/>
            <a:r>
              <a:rPr lang="cs-CZ" altLang="cs-CZ" sz="1579" b="0" dirty="0">
                <a:solidFill>
                  <a:schemeClr val="tx1"/>
                </a:solidFill>
              </a:rPr>
              <a:t>Krajský úřad Kraje Vysočina</a:t>
            </a:r>
          </a:p>
          <a:p>
            <a:pPr algn="ctr" eaLnBrk="1" hangingPunct="1"/>
            <a:r>
              <a:rPr lang="cs-CZ" altLang="cs-CZ" sz="1579" b="0" dirty="0">
                <a:solidFill>
                  <a:schemeClr val="tx1"/>
                </a:solidFill>
              </a:rPr>
              <a:t>OŠMS, Oddělení rozvoje vzdělávání</a:t>
            </a:r>
          </a:p>
          <a:p>
            <a:pPr algn="ctr" eaLnBrk="1" hangingPunct="1"/>
            <a:endParaRPr lang="cs-CZ" altLang="cs-CZ" sz="1579" dirty="0"/>
          </a:p>
          <a:p>
            <a:pPr algn="ctr" eaLnBrk="1" hangingPunct="1"/>
            <a:endParaRPr lang="cs-CZ" altLang="cs-CZ" sz="2105" dirty="0">
              <a:hlinkClick r:id="rId3"/>
            </a:endParaRPr>
          </a:p>
          <a:p>
            <a:pPr algn="ctr" eaLnBrk="1" hangingPunct="1"/>
            <a:r>
              <a:rPr lang="cs-CZ" sz="2105" dirty="0">
                <a:hlinkClick r:id="rId4"/>
              </a:rPr>
              <a:t>hadravova.j@kr-vysocina.cz</a:t>
            </a:r>
            <a:endParaRPr lang="cs-CZ" sz="2105" dirty="0"/>
          </a:p>
          <a:p>
            <a:pPr algn="ctr" eaLnBrk="1" hangingPunct="1"/>
            <a:r>
              <a:rPr lang="cs-CZ" sz="2105" dirty="0">
                <a:solidFill>
                  <a:srgbClr val="002072"/>
                </a:solidFill>
              </a:rPr>
              <a:t>tel: 564 602 977</a:t>
            </a:r>
            <a:endParaRPr lang="cs-CZ" altLang="cs-CZ" sz="2105" dirty="0">
              <a:solidFill>
                <a:srgbClr val="002072"/>
              </a:solidFill>
            </a:endParaRPr>
          </a:p>
          <a:p>
            <a:pPr algn="ctr"/>
            <a:endParaRPr lang="cs-CZ" sz="2456" dirty="0"/>
          </a:p>
        </p:txBody>
      </p:sp>
    </p:spTree>
    <p:extLst>
      <p:ext uri="{BB962C8B-B14F-4D97-AF65-F5344CB8AC3E}">
        <p14:creationId xmlns:p14="http://schemas.microsoft.com/office/powerpoint/2010/main" val="111426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>
          <a:xfrm>
            <a:off x="4141924" y="914554"/>
            <a:ext cx="4699130" cy="344763"/>
          </a:xfrm>
        </p:spPr>
        <p:txBody>
          <a:bodyPr/>
          <a:lstStyle/>
          <a:p>
            <a:r>
              <a:rPr lang="cs-CZ" altLang="cs-CZ" dirty="0" smtClean="0"/>
              <a:t>Projekt Implementace DZ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0" y="914553"/>
            <a:ext cx="10385965" cy="58904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000" dirty="0"/>
              <a:t>Alokace pro Kraj Vysočina 105 276 675 Kč</a:t>
            </a:r>
          </a:p>
          <a:p>
            <a:pPr>
              <a:defRPr/>
            </a:pPr>
            <a:endParaRPr lang="cs-CZ" altLang="cs-CZ" sz="2000" dirty="0"/>
          </a:p>
          <a:p>
            <a:pPr>
              <a:defRPr/>
            </a:pPr>
            <a:r>
              <a:rPr lang="cs-CZ" altLang="cs-CZ" sz="2000" dirty="0"/>
              <a:t>Podmínky </a:t>
            </a:r>
            <a:r>
              <a:rPr lang="cs-CZ" altLang="cs-CZ" sz="2000" dirty="0" smtClean="0"/>
              <a:t>realizace:</a:t>
            </a:r>
            <a:endParaRPr lang="cs-CZ" altLang="cs-CZ" sz="2000" dirty="0"/>
          </a:p>
          <a:p>
            <a:pPr marL="272787" indent="-272787"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Aktivity Implementace DZ je možné realizovat od data schválení DZ kraje, tj. </a:t>
            </a:r>
            <a:r>
              <a:rPr lang="cs-CZ" altLang="cs-CZ" sz="2000" dirty="0" smtClean="0"/>
              <a:t>nejdříve od </a:t>
            </a:r>
            <a:r>
              <a:rPr lang="cs-CZ" altLang="cs-CZ" sz="2000" dirty="0"/>
              <a:t>června 2024,</a:t>
            </a:r>
          </a:p>
          <a:p>
            <a:pPr marL="272787" indent="-272787"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možnost tzv. zpětné způsobilosti výdajů od data vyhlášení výzvy, tj. od června 2023,</a:t>
            </a:r>
          </a:p>
          <a:p>
            <a:pPr marL="272787" indent="-272787"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žadatel zvolí k realizaci aktivity uvedené v DZ kraje, před jeho schválením realizuje aktivity z ročních akčních plánů KAP III (pro rok 2024)</a:t>
            </a:r>
          </a:p>
          <a:p>
            <a:pPr marL="272787" indent="-272787">
              <a:buFont typeface="Arial" panose="020B0604020202020204" pitchFamily="34" charset="0"/>
              <a:buChar char="•"/>
              <a:defRPr/>
            </a:pPr>
            <a:endParaRPr lang="cs-CZ" altLang="cs-CZ" sz="2000" dirty="0" smtClean="0"/>
          </a:p>
          <a:p>
            <a:pPr>
              <a:defRPr/>
            </a:pPr>
            <a:r>
              <a:rPr lang="cs-CZ" altLang="cs-CZ" sz="2000" dirty="0" smtClean="0"/>
              <a:t>Délka </a:t>
            </a:r>
            <a:r>
              <a:rPr lang="cs-CZ" altLang="cs-CZ" sz="2000" dirty="0"/>
              <a:t>realizace 1. 2. 2024 – 31. </a:t>
            </a:r>
            <a:r>
              <a:rPr lang="cs-CZ" altLang="cs-CZ" sz="2000" dirty="0" smtClean="0"/>
              <a:t>8. </a:t>
            </a:r>
            <a:r>
              <a:rPr lang="cs-CZ" altLang="cs-CZ" sz="2000" dirty="0"/>
              <a:t>2028</a:t>
            </a:r>
          </a:p>
          <a:p>
            <a:endParaRPr lang="cs-CZ" sz="2000" dirty="0" smtClean="0"/>
          </a:p>
          <a:p>
            <a:r>
              <a:rPr lang="cs-CZ" sz="2000" dirty="0" smtClean="0"/>
              <a:t>Aktivity </a:t>
            </a:r>
            <a:r>
              <a:rPr lang="cs-CZ" sz="2000" dirty="0"/>
              <a:t>na </a:t>
            </a:r>
            <a:r>
              <a:rPr lang="cs-CZ" sz="2000" dirty="0" smtClean="0"/>
              <a:t>SŠ, aktivity na ZŠ, aktivity PPP a SPC</a:t>
            </a:r>
          </a:p>
          <a:p>
            <a:endParaRPr lang="cs-CZ" altLang="cs-CZ" sz="2000" dirty="0"/>
          </a:p>
          <a:p>
            <a:r>
              <a:rPr lang="cs-CZ" altLang="cs-CZ" sz="2000" dirty="0" smtClean="0"/>
              <a:t>Aktivity povinné a nepovinné</a:t>
            </a:r>
            <a:endParaRPr lang="cs-CZ" altLang="cs-CZ" dirty="0" smtClean="0"/>
          </a:p>
        </p:txBody>
      </p:sp>
      <p:sp>
        <p:nvSpPr>
          <p:cNvPr id="3" name="Šipka doprava 2"/>
          <p:cNvSpPr/>
          <p:nvPr/>
        </p:nvSpPr>
        <p:spPr bwMode="auto">
          <a:xfrm>
            <a:off x="3456365" y="4296178"/>
            <a:ext cx="778331" cy="385528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96783" indent="-296783" algn="ctr" defTabSz="791841">
              <a:spcBef>
                <a:spcPct val="20000"/>
              </a:spcBef>
            </a:pPr>
            <a:endParaRPr lang="cs-CZ" sz="1750" u="sng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2281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0116" y="828303"/>
            <a:ext cx="10603284" cy="583264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Jaro 2024 - dotazníkové šetření ohledně zapojení do projektu (ZŠ – 50 odpovědí, SŠ – 41 odpovědí (včetně praktických škol)).</a:t>
            </a:r>
          </a:p>
          <a:p>
            <a:r>
              <a:rPr lang="cs-CZ" dirty="0" smtClean="0"/>
              <a:t>Finanční partneři projektu: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Vysočina Education, </a:t>
            </a:r>
            <a:r>
              <a:rPr lang="cs-CZ" b="0" dirty="0"/>
              <a:t>školské zařízení pro další vzdělávání pedagogických pracovníků, příspěvková </a:t>
            </a:r>
            <a:r>
              <a:rPr lang="cs-CZ" b="0" dirty="0" smtClean="0"/>
              <a:t>organizace;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smtClean="0"/>
              <a:t>PPP a SPC Vysočina;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Chaloupky, o.p.s. </a:t>
            </a:r>
            <a:r>
              <a:rPr lang="cs-CZ" b="0" dirty="0" smtClean="0"/>
              <a:t>a lesní mateřská školka;</a:t>
            </a:r>
          </a:p>
          <a:p>
            <a:pPr marL="342900" indent="-342900">
              <a:buFontTx/>
              <a:buChar char="-"/>
            </a:pPr>
            <a:r>
              <a:rPr lang="cs-CZ" b="0" dirty="0" smtClean="0"/>
              <a:t>zapojené střední školy – 37 škol.</a:t>
            </a:r>
          </a:p>
          <a:p>
            <a:r>
              <a:rPr lang="cs-CZ" dirty="0" smtClean="0"/>
              <a:t>Zpracování požadavků škol, tvorba rozpočtů a specifikace aktivit a případné krácení požadavků škol.</a:t>
            </a:r>
          </a:p>
          <a:p>
            <a:r>
              <a:rPr lang="cs-CZ" dirty="0" smtClean="0"/>
              <a:t>Konzultace s MŠMT – nutnost revize aktivit, zejména ve vztahu k projektům MAP a projektům zjednodušeného vykazování (ZŠ, SŠ, VOŠ), úzká spolupráce s MAP i školami rovněž i během realizace.</a:t>
            </a:r>
          </a:p>
          <a:p>
            <a:r>
              <a:rPr lang="cs-CZ" dirty="0" smtClean="0"/>
              <a:t>Finalizace projektu mohla proběhnout nejdříve po schválení DZ orgány kraje, reálně projekt finalizován 31. 10. 2024 (</a:t>
            </a:r>
            <a:r>
              <a:rPr lang="cs-CZ" b="0" dirty="0" smtClean="0"/>
              <a:t>Aktualizace </a:t>
            </a:r>
            <a:r>
              <a:rPr lang="cs-CZ" b="0" dirty="0"/>
              <a:t>Výsledků šetření ISPV pro mzdovou a platovou sféru za 1. pololetí </a:t>
            </a:r>
            <a:r>
              <a:rPr lang="cs-CZ" b="0" dirty="0" smtClean="0"/>
              <a:t>2024)</a:t>
            </a:r>
            <a:endParaRPr lang="cs-CZ" b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DDDFF3E-C2CD-4424-A351-4B855B81F67A}" type="datetime1">
              <a:rPr lang="cs-CZ" altLang="cs-CZ" smtClean="0"/>
              <a:pPr>
                <a:defRPr/>
              </a:pPr>
              <a:t>20.03.2025</a:t>
            </a:fld>
            <a:endParaRPr lang="cs-CZ" alt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Aktuální stav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32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 idx="4294967295"/>
          </p:nvPr>
        </p:nvSpPr>
        <p:spPr>
          <a:xfrm>
            <a:off x="3906540" y="180231"/>
            <a:ext cx="4699130" cy="344763"/>
          </a:xfrm>
        </p:spPr>
        <p:txBody>
          <a:bodyPr/>
          <a:lstStyle/>
          <a:p>
            <a:r>
              <a:rPr lang="cs-CZ" altLang="cs-CZ" dirty="0" smtClean="0"/>
              <a:t>IDZ aktivity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378148" y="1044327"/>
            <a:ext cx="10441160" cy="55446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1591" dirty="0" smtClean="0"/>
              <a:t>1</a:t>
            </a:r>
            <a:r>
              <a:rPr lang="cs-CZ" altLang="cs-CZ" sz="2000" dirty="0"/>
              <a:t>.	</a:t>
            </a:r>
            <a:r>
              <a:rPr lang="cs-CZ" altLang="cs-CZ" sz="2000" dirty="0" smtClean="0"/>
              <a:t>  ŘÍZENÍ </a:t>
            </a:r>
            <a:r>
              <a:rPr lang="cs-CZ" altLang="cs-CZ" sz="2000" dirty="0"/>
              <a:t>PROJEKTU </a:t>
            </a:r>
            <a:r>
              <a:rPr lang="cs-CZ" altLang="cs-CZ" sz="2000" dirty="0">
                <a:solidFill>
                  <a:schemeClr val="tx1"/>
                </a:solidFill>
              </a:rPr>
              <a:t>(POVINNÁ AKTIVITA)</a:t>
            </a:r>
            <a:r>
              <a:rPr lang="cs-CZ" altLang="cs-CZ" sz="2000" dirty="0"/>
              <a:t>	</a:t>
            </a:r>
            <a:endParaRPr lang="cs-CZ" altLang="cs-CZ" sz="2000" dirty="0" smtClean="0"/>
          </a:p>
          <a:p>
            <a:pPr>
              <a:defRPr/>
            </a:pPr>
            <a:r>
              <a:rPr lang="cs-CZ" altLang="cs-CZ" sz="2000" dirty="0"/>
              <a:t>´</a:t>
            </a:r>
          </a:p>
          <a:p>
            <a:pPr marL="342900" indent="-342900">
              <a:buAutoNum type="arabicPeriod" startAt="2"/>
              <a:defRPr/>
            </a:pPr>
            <a:r>
              <a:rPr lang="cs-CZ" altLang="cs-CZ" sz="2000" dirty="0" smtClean="0"/>
              <a:t>IMPLEMENTACE </a:t>
            </a:r>
            <a:r>
              <a:rPr lang="cs-CZ" altLang="cs-CZ" sz="2000" dirty="0"/>
              <a:t>DLOUHODOBÝCH ZÁMĚRŮ VZDĚLÁVÁNÍ A ROZVOJE VZDĚLÁVACÍ SOUSTAVY KRAJŮ	</a:t>
            </a:r>
            <a:endParaRPr lang="cs-CZ" altLang="cs-CZ" sz="2000" dirty="0" smtClean="0"/>
          </a:p>
          <a:p>
            <a:pPr>
              <a:defRPr/>
            </a:pPr>
            <a:endParaRPr lang="cs-CZ" altLang="cs-CZ" sz="2000" dirty="0"/>
          </a:p>
          <a:p>
            <a:pPr>
              <a:defRPr/>
            </a:pPr>
            <a:r>
              <a:rPr lang="cs-CZ" altLang="cs-CZ" sz="2000" dirty="0"/>
              <a:t>2.1. KARIÉROVÉ PORADENSTVÍ </a:t>
            </a:r>
            <a:r>
              <a:rPr lang="cs-CZ" altLang="cs-CZ" sz="2000" dirty="0">
                <a:solidFill>
                  <a:schemeClr val="tx1"/>
                </a:solidFill>
              </a:rPr>
              <a:t>(POVINNÁ AKTIVITA)</a:t>
            </a:r>
            <a:r>
              <a:rPr lang="cs-CZ" altLang="cs-CZ" sz="2000" dirty="0"/>
              <a:t>	</a:t>
            </a:r>
          </a:p>
          <a:p>
            <a:pPr>
              <a:defRPr/>
            </a:pPr>
            <a:r>
              <a:rPr lang="cs-CZ" altLang="cs-CZ" sz="2000" dirty="0"/>
              <a:t>2.1.1 ZAVÁDĚNÍ SYSTÉMU KARIÉROVÉHO VZDĚLÁVÁNÍ NA ZŠ A SŠ	</a:t>
            </a:r>
          </a:p>
          <a:p>
            <a:pPr>
              <a:defRPr/>
            </a:pPr>
            <a:r>
              <a:rPr lang="cs-CZ" altLang="cs-CZ" sz="2000" dirty="0"/>
              <a:t>2.1.2 VZDĚLÁVÁNÍ PRO KARIÉROVÉ PORADCE	</a:t>
            </a:r>
          </a:p>
          <a:p>
            <a:pPr>
              <a:defRPr/>
            </a:pPr>
            <a:r>
              <a:rPr lang="cs-CZ" altLang="cs-CZ" sz="2000" dirty="0"/>
              <a:t>2.1.3 PRAKTICKY ZAMĚŘENÉ VZDĚLÁVACÍ AKCE PRO ŽÁKY ZÁKLADNÍCH ŠKOL	</a:t>
            </a:r>
          </a:p>
          <a:p>
            <a:pPr>
              <a:defRPr/>
            </a:pPr>
            <a:r>
              <a:rPr lang="cs-CZ" altLang="cs-CZ" sz="2000" dirty="0"/>
              <a:t>2.2 PREVENCE PŘEDČASNÝCH ODCHODŮ ZE VZDĚLÁVÁNÍ </a:t>
            </a:r>
            <a:r>
              <a:rPr lang="cs-CZ" altLang="cs-CZ" sz="2000" dirty="0">
                <a:solidFill>
                  <a:schemeClr val="tx1"/>
                </a:solidFill>
              </a:rPr>
              <a:t>(POVINNÁ AKTIVITA)</a:t>
            </a:r>
            <a:r>
              <a:rPr lang="cs-CZ" altLang="cs-CZ" sz="2000" dirty="0"/>
              <a:t>	</a:t>
            </a:r>
          </a:p>
          <a:p>
            <a:pPr>
              <a:defRPr/>
            </a:pPr>
            <a:r>
              <a:rPr lang="cs-CZ" altLang="cs-CZ" sz="2000" dirty="0"/>
              <a:t>2.3 PODPORA ROVNÝCH PŘÍLEŽITOSTÍ VE VZDĚLÁVÁNÍ A ROZVOJ POTENCIÁLU </a:t>
            </a:r>
            <a:r>
              <a:rPr lang="cs-CZ" altLang="cs-CZ" sz="2000" dirty="0" smtClean="0"/>
              <a:t>			    KAŽDÉHO </a:t>
            </a:r>
            <a:r>
              <a:rPr lang="cs-CZ" altLang="cs-CZ" sz="2000" dirty="0"/>
              <a:t>ŽÁKA </a:t>
            </a:r>
            <a:r>
              <a:rPr lang="cs-CZ" altLang="cs-CZ" sz="2000" dirty="0">
                <a:solidFill>
                  <a:schemeClr val="tx1"/>
                </a:solidFill>
              </a:rPr>
              <a:t>(POVINNÁ AKTIVITA)	</a:t>
            </a:r>
          </a:p>
          <a:p>
            <a:pPr>
              <a:defRPr/>
            </a:pPr>
            <a:r>
              <a:rPr lang="cs-CZ" altLang="cs-CZ" sz="2000" dirty="0"/>
              <a:t>2.3.1 VZDĚLÁVÁNÍ PEDAGOGICKÝCH PRACOVNÍKŮ SŠ	</a:t>
            </a:r>
          </a:p>
          <a:p>
            <a:pPr>
              <a:defRPr/>
            </a:pPr>
            <a:r>
              <a:rPr lang="cs-CZ" altLang="cs-CZ" sz="2000" dirty="0"/>
              <a:t>2.3.2 KURZ KOMUNIKACE VE ŠKOLE	</a:t>
            </a:r>
          </a:p>
          <a:p>
            <a:pPr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7659427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34132" y="1044327"/>
            <a:ext cx="9794212" cy="5832648"/>
          </a:xfrm>
        </p:spPr>
        <p:txBody>
          <a:bodyPr>
            <a:normAutofit/>
          </a:bodyPr>
          <a:lstStyle/>
          <a:p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DDDFF3E-C2CD-4424-A351-4B855B81F67A}" type="datetime1">
              <a:rPr lang="cs-CZ" altLang="cs-CZ" smtClean="0"/>
              <a:pPr>
                <a:defRPr/>
              </a:pPr>
              <a:t>20.03.2025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32224" y="177800"/>
            <a:ext cx="6771059" cy="433388"/>
          </a:xfrm>
        </p:spPr>
        <p:txBody>
          <a:bodyPr/>
          <a:lstStyle/>
          <a:p>
            <a:r>
              <a:rPr lang="cs-CZ" altLang="cs-CZ" dirty="0"/>
              <a:t>IDZ aktivity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7958" y="850237"/>
            <a:ext cx="106571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2.4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ROZVOJ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ZÁKLADNÍCH KOMPETENCÍ V NEMATURITNÍCH OBORECH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VZDĚLÁNÍ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STŘEDNÍHO ODBORNÉHO VZDĚLÁVÁNÍ </a:t>
            </a:r>
            <a:r>
              <a:rPr lang="cs-CZ" sz="2000" b="1" dirty="0">
                <a:latin typeface="+mn-lt"/>
              </a:rPr>
              <a:t>(POVINNÁ AKTIVITA)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2.5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ZVÝŠENÍ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KVALITY PORADENSKÝCH SLUŽEB PRO DĚTI, ŽÁKY A STUDENTY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NA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ÚROVNI KRAJE </a:t>
            </a:r>
            <a:r>
              <a:rPr lang="cs-CZ" sz="2000" b="1" dirty="0">
                <a:latin typeface="+mn-lt"/>
              </a:rPr>
              <a:t>(POVINNÁ AKTIVITA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)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2.5.1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VZDĚLÁVÁNÍ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ODBORNÝCH PRACOVNÍKŮ ŠPZ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2.5.2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SNOEZELEN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2.5.3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INDIVIDUÁLNÍ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SUPERVIZE PRO PRACOVNÍKY ŠPP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2.5.4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VZDĚLÁVÁNÍ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PRO METODIKY PREVENCE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2.6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VZDĚLÁVÁNÍ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PRACOVNÍKŮ SŠ, VOŠ, KONZERVATOŘÍ A ŠKOLSKÝCH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ZAŘÍZENÍ </a:t>
            </a:r>
            <a:r>
              <a:rPr lang="cs-CZ" sz="2000" b="1" dirty="0">
                <a:latin typeface="+mn-lt"/>
              </a:rPr>
              <a:t>(POVINNÁ AKTIVITA)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2.6.1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PODPORA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PRO ZAČÍNAJÍCÍ UČITELE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2.6.2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PODPORA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PRO TŘÍDNÍ UČITELE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2.6.3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IMPLEMENTACE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FORMATIVNÍHO PŘÍSTUPU DO ŠKOL A PODPORA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PRACOVNÍKŮ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SŠ, VOŠ V ZÍSKÁNÍ DOVEDNOSTÍ MENTORA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2.6.3.1 IMPLEMENTACE FORMATIVNÍHO PŘÍSTUPU DO ŠKOL	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2.6.3.2 PODPORA PRACOVNÍKŮ SŠ, VOŠ V ZÍSKÁNÍ DOVEDNOSTÍ MENTORA</a:t>
            </a: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2.6.4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VZDĚLÁVÁNÍ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PEDAGOGICKÝCH PRACOVNÍKŮ V OBLASTI PRÁCE S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MODERNÍMI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TECHNOLOGIEMI</a:t>
            </a:r>
          </a:p>
        </p:txBody>
      </p:sp>
    </p:spTree>
    <p:extLst>
      <p:ext uri="{BB962C8B-B14F-4D97-AF65-F5344CB8AC3E}">
        <p14:creationId xmlns:p14="http://schemas.microsoft.com/office/powerpoint/2010/main" val="15665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DDDFF3E-C2CD-4424-A351-4B855B81F67A}" type="datetime1">
              <a:rPr lang="cs-CZ" altLang="cs-CZ" smtClean="0"/>
              <a:pPr>
                <a:defRPr/>
              </a:pPr>
              <a:t>20.03.2025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32224" y="177800"/>
            <a:ext cx="6861175" cy="433388"/>
          </a:xfrm>
        </p:spPr>
        <p:txBody>
          <a:bodyPr/>
          <a:lstStyle/>
          <a:p>
            <a:r>
              <a:rPr lang="cs-CZ" altLang="cs-CZ" dirty="0"/>
              <a:t>IDZ aktivity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3982" y="828303"/>
            <a:ext cx="102251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2.7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PODPORA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SPOLUPRÁCE A KOMUNIKACE MEZI AKTÉRY VZDĚLÁVACÍ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POLITIKY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NA ÚZEMÍ KRAJE </a:t>
            </a:r>
            <a:r>
              <a:rPr lang="cs-CZ" sz="2000" b="1" dirty="0">
                <a:latin typeface="+mn-lt"/>
              </a:rPr>
              <a:t>(POVINNÁ AKTIVITA)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	</a:t>
            </a:r>
            <a:endParaRPr lang="cs-CZ" sz="2000" b="1" dirty="0" smtClean="0">
              <a:solidFill>
                <a:srgbClr val="25A939"/>
              </a:solidFill>
              <a:latin typeface="+mn-lt"/>
            </a:endParaRP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	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1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. PLATFORMA PRO SETKÁVÁNÍ VEDOUCÍCH PRACOVNÍKŮ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SŠ</a:t>
            </a:r>
            <a:endParaRPr lang="cs-CZ" sz="2000" b="1" dirty="0">
              <a:solidFill>
                <a:srgbClr val="25A939"/>
              </a:solidFill>
              <a:latin typeface="+mn-lt"/>
            </a:endParaRPr>
          </a:p>
          <a:p>
            <a:r>
              <a:rPr lang="cs-CZ" sz="2000" b="1" dirty="0">
                <a:solidFill>
                  <a:srgbClr val="25A939"/>
                </a:solidFill>
                <a:latin typeface="+mn-lt"/>
              </a:rPr>
              <a:t>	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2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. PLATFORMA VEDOUCÍCH PRACOVNÍKŮ ŠPZ	</a:t>
            </a:r>
          </a:p>
          <a:p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	3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. PLATFORMA PRO SETKÁVÁNÍ S REALIZÁTORY PROJEKTŮ MAP	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4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. PLATFORMA PRO SETKÁVÁNÍ VEDOUCÍCH PRACOVNÍKŮ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	STŘEDNÍCH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ŠKOL, ZÁKLADNÍCH ŠKOL A PRAKTICKÝCH ŠKOL,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	DĚTSKÝCH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DOMOVŮ, PPP A SPC VYSOČINA A VYSOČINA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		EDUCATION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	</a:t>
            </a:r>
          </a:p>
          <a:p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2.8 	VNITŘNÍ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HODNOCENÍ PROJEKTU </a:t>
            </a:r>
            <a:r>
              <a:rPr lang="cs-CZ" sz="2000" b="1" dirty="0">
                <a:latin typeface="+mn-lt"/>
              </a:rPr>
              <a:t>(POVINNÁ AKTIVITA)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	</a:t>
            </a:r>
          </a:p>
          <a:p>
            <a:endParaRPr lang="cs-CZ" sz="2000" b="1" dirty="0">
              <a:solidFill>
                <a:srgbClr val="25A939"/>
              </a:solidFill>
              <a:latin typeface="+mn-lt"/>
            </a:endParaRPr>
          </a:p>
          <a:p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2.12 	IMPLEMENTACE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DALŠÍCH AKTIVIT NAPLÁNOVANÝCH V DZ KRAJE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</a:t>
            </a:r>
            <a:r>
              <a:rPr lang="cs-CZ" sz="2000" b="1" dirty="0" smtClean="0">
                <a:latin typeface="+mn-lt"/>
              </a:rPr>
              <a:t>(</a:t>
            </a:r>
            <a:r>
              <a:rPr lang="cs-CZ" sz="2000" b="1" dirty="0">
                <a:latin typeface="+mn-lt"/>
              </a:rPr>
              <a:t>VOLITELNÁ AKTIVITA)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	</a:t>
            </a:r>
          </a:p>
          <a:p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2.12.1 	PODPORA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ENVIRONMENTÁLNÍ A BADATELSKÉ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VÝUKY</a:t>
            </a:r>
          </a:p>
          <a:p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2.12.2	REALIZACE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AKTIVIT NA PODPORU HUMANITNÍ BADATELSKÉ 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VÝUKY 	A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MĚKKÝCH KOMPETENCÍ ŽÁKŮ	</a:t>
            </a:r>
            <a:endParaRPr lang="cs-CZ" sz="2000" b="1" dirty="0" smtClean="0">
              <a:solidFill>
                <a:srgbClr val="25A939"/>
              </a:solidFill>
              <a:latin typeface="+mn-lt"/>
            </a:endParaRPr>
          </a:p>
          <a:p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2.12.3 	KROUŽKY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A PODPORA DIGITÁLNÍCH KOMPETENCÍ NA SŠ	</a:t>
            </a:r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	</a:t>
            </a:r>
          </a:p>
          <a:p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2.12.4 	PODPORA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VEDOUCÍCH PRACOVNÍKŮ V KRAJI VYSOČINA	</a:t>
            </a:r>
          </a:p>
          <a:p>
            <a:r>
              <a:rPr lang="cs-CZ" sz="2000" b="1" dirty="0" smtClean="0">
                <a:solidFill>
                  <a:srgbClr val="25A939"/>
                </a:solidFill>
                <a:latin typeface="+mn-lt"/>
              </a:rPr>
              <a:t>2.12.5 	PODPORA </a:t>
            </a:r>
            <a:r>
              <a:rPr lang="cs-CZ" sz="2000" b="1" dirty="0">
                <a:solidFill>
                  <a:srgbClr val="25A939"/>
                </a:solidFill>
                <a:latin typeface="+mn-lt"/>
              </a:rPr>
              <a:t>PODNIKAVOSTI VE ŠKOLÁCH	</a:t>
            </a:r>
          </a:p>
        </p:txBody>
      </p:sp>
    </p:spTree>
    <p:extLst>
      <p:ext uri="{BB962C8B-B14F-4D97-AF65-F5344CB8AC3E}">
        <p14:creationId xmlns:p14="http://schemas.microsoft.com/office/powerpoint/2010/main" val="503362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306141" y="972319"/>
            <a:ext cx="3888431" cy="5400599"/>
          </a:xfrm>
        </p:spPr>
        <p:txBody>
          <a:bodyPr>
            <a:normAutofit/>
          </a:bodyPr>
          <a:lstStyle/>
          <a:p>
            <a:r>
              <a:rPr lang="cs-CZ" altLang="cs-CZ" sz="1905" dirty="0"/>
              <a:t>2.12.6 </a:t>
            </a:r>
            <a:r>
              <a:rPr lang="cs-CZ" altLang="cs-CZ" sz="1905" dirty="0" smtClean="0"/>
              <a:t>		PODPORA 			       ZÁKLADNÍCH </a:t>
            </a:r>
            <a:r>
              <a:rPr lang="cs-CZ" altLang="cs-CZ" sz="1905" dirty="0"/>
              <a:t>GRAMOTNOSTÍ VE ŠKOLÁCH	</a:t>
            </a:r>
            <a:endParaRPr lang="cs-CZ" altLang="cs-CZ" sz="1905" dirty="0" smtClean="0"/>
          </a:p>
          <a:p>
            <a:endParaRPr lang="cs-CZ" altLang="cs-CZ" sz="1905" dirty="0"/>
          </a:p>
          <a:p>
            <a:r>
              <a:rPr lang="cs-CZ" altLang="cs-CZ" sz="1905" dirty="0"/>
              <a:t>2.12.7 </a:t>
            </a:r>
            <a:r>
              <a:rPr lang="cs-CZ" altLang="cs-CZ" sz="1905" dirty="0" smtClean="0"/>
              <a:t>		PODPORA </a:t>
            </a:r>
            <a:r>
              <a:rPr lang="cs-CZ" altLang="cs-CZ" sz="1905" dirty="0"/>
              <a:t>PODPŮRNÝCH PROFESÍ	</a:t>
            </a:r>
            <a:endParaRPr lang="cs-CZ" altLang="cs-CZ" sz="1905" dirty="0" smtClean="0"/>
          </a:p>
          <a:p>
            <a:endParaRPr lang="cs-CZ" altLang="cs-CZ" sz="1905" dirty="0" smtClean="0"/>
          </a:p>
          <a:p>
            <a:r>
              <a:rPr lang="cs-CZ" altLang="cs-CZ" sz="1905" dirty="0" smtClean="0"/>
              <a:t>2.12.8 		WELLBEING</a:t>
            </a:r>
            <a:r>
              <a:rPr lang="cs-CZ" altLang="cs-CZ" sz="1905" dirty="0"/>
              <a:t>	</a:t>
            </a:r>
            <a:endParaRPr lang="cs-CZ" altLang="cs-CZ" sz="1905" dirty="0" smtClean="0"/>
          </a:p>
          <a:p>
            <a:endParaRPr lang="cs-CZ" altLang="cs-CZ" sz="1905" dirty="0"/>
          </a:p>
          <a:p>
            <a:r>
              <a:rPr lang="cs-CZ" altLang="cs-CZ" sz="1905" dirty="0"/>
              <a:t>2.12.9 </a:t>
            </a:r>
            <a:r>
              <a:rPr lang="cs-CZ" altLang="cs-CZ" sz="1905" dirty="0" smtClean="0"/>
              <a:t>		OCHRANA </a:t>
            </a:r>
            <a:r>
              <a:rPr lang="cs-CZ" altLang="cs-CZ" sz="1905" dirty="0"/>
              <a:t>MĚKKÝCH CÍLŮ	</a:t>
            </a:r>
            <a:endParaRPr lang="cs-CZ" altLang="cs-CZ" sz="1905" dirty="0" smtClean="0"/>
          </a:p>
          <a:p>
            <a:endParaRPr lang="cs-CZ" altLang="cs-CZ" sz="1905" dirty="0"/>
          </a:p>
          <a:p>
            <a:r>
              <a:rPr lang="cs-CZ" altLang="cs-CZ" sz="1905" dirty="0"/>
              <a:t>2.12.10 </a:t>
            </a:r>
            <a:r>
              <a:rPr lang="cs-CZ" altLang="cs-CZ" sz="1905" dirty="0" smtClean="0"/>
              <a:t>		FORMATIVNÍ </a:t>
            </a:r>
            <a:r>
              <a:rPr lang="cs-CZ" altLang="cs-CZ" sz="1905" dirty="0"/>
              <a:t>PŘÍSTUP PRO ZÁKLADNÍ ŠKOLY		</a:t>
            </a:r>
            <a:endParaRPr lang="cs-CZ" altLang="cs-CZ" sz="1905" dirty="0" smtClean="0"/>
          </a:p>
          <a:p>
            <a:endParaRPr lang="cs-CZ" altLang="cs-CZ" sz="1905" dirty="0"/>
          </a:p>
          <a:p>
            <a:endParaRPr lang="cs-CZ" altLang="cs-CZ" sz="1905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4050556" y="0"/>
            <a:ext cx="5458113" cy="34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DDDDD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DDDDDD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DDDDDD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DDDDDD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DDDDDD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DDDDDD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DDDDDD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DDDDDD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DDDDDD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dirty="0"/>
              <a:t>IDZ aktivity</a:t>
            </a:r>
            <a:endParaRPr lang="cs-CZ" alt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206" y="1620391"/>
            <a:ext cx="5809716" cy="387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1686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62124" y="756295"/>
            <a:ext cx="10657184" cy="4970463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2.14.1. SYSTEMATIZACE NABÍDKY VZDĚLÁVACÍCH AKTIVIT PRO PEDAGOGICKÉ PRACOVNÍKY VČETNĚ EVALUACE STÁVAJÍCÍCH KURZŮ NABÍZENÝCH ORGANIZACÍ VYSOČINA EDUCATION	</a:t>
            </a:r>
            <a:endParaRPr lang="cs-CZ" dirty="0" smtClean="0"/>
          </a:p>
          <a:p>
            <a:r>
              <a:rPr lang="cs-CZ" dirty="0" smtClean="0"/>
              <a:t>2.14.2</a:t>
            </a:r>
            <a:r>
              <a:rPr lang="cs-CZ" dirty="0"/>
              <a:t>. ROZVOJ KOMUNIKACE V ÚZEMÍ, SPOLUPRÁCE MEZI ŠKOLAMI A DALŠÍMI AKTÉRY V OBLASTI VZDĚLÁVÁNÍ, BUDOVÁNÍ KAPACIT, PODPORA SPOLUPRÁCE, SÍŤOVÁNÍ A SDÍLENÍ	</a:t>
            </a:r>
            <a:endParaRPr lang="cs-CZ" dirty="0" smtClean="0"/>
          </a:p>
          <a:p>
            <a:r>
              <a:rPr lang="cs-CZ" dirty="0" smtClean="0"/>
              <a:t>2.14.3</a:t>
            </a:r>
            <a:r>
              <a:rPr lang="cs-CZ" dirty="0"/>
              <a:t>. VZDĚLÁVÁNÍ PEDAGOGŮ V OBLASTI PODPORY PODNIKAVOSTI, INICIATIVY A KREATIVITY.	</a:t>
            </a:r>
            <a:endParaRPr lang="cs-CZ" dirty="0" smtClean="0"/>
          </a:p>
          <a:p>
            <a:r>
              <a:rPr lang="cs-CZ" dirty="0" smtClean="0"/>
              <a:t>2.14.4</a:t>
            </a:r>
            <a:r>
              <a:rPr lang="cs-CZ" dirty="0"/>
              <a:t>. REGIONÁLNÍ LEADERSHIP AKADEMIE - VZDĚLÁVACÍ SETKÁNÍ PRO VEDOUCÍ PRACOVNÍKY ŠKOL.	</a:t>
            </a:r>
            <a:endParaRPr lang="cs-CZ" dirty="0" smtClean="0"/>
          </a:p>
          <a:p>
            <a:r>
              <a:rPr lang="cs-CZ" dirty="0" smtClean="0"/>
              <a:t>2.14.5</a:t>
            </a:r>
            <a:r>
              <a:rPr lang="cs-CZ" dirty="0"/>
              <a:t>. REALIZACE OPATŘENÍ NA PODPORU ZAČÍNAJÍCÍCH, UVÁDĚJÍCÍCH UČITELŮ	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DDDFF3E-C2CD-4424-A351-4B855B81F67A}" type="datetime1">
              <a:rPr lang="cs-CZ" altLang="cs-CZ" smtClean="0"/>
              <a:pPr>
                <a:defRPr/>
              </a:pPr>
              <a:t>20.03.2025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78250" y="1555"/>
            <a:ext cx="6915150" cy="433388"/>
          </a:xfrm>
        </p:spPr>
        <p:txBody>
          <a:bodyPr/>
          <a:lstStyle/>
          <a:p>
            <a:r>
              <a:rPr lang="cs-CZ" dirty="0"/>
              <a:t>2.14 IMPLEMENTACE ROČNÍCH AKČNÍCH PLÁNŮ KAP III (VOLITELNÁ AKTIVITA)	</a:t>
            </a:r>
          </a:p>
        </p:txBody>
      </p:sp>
    </p:spTree>
    <p:extLst>
      <p:ext uri="{BB962C8B-B14F-4D97-AF65-F5344CB8AC3E}">
        <p14:creationId xmlns:p14="http://schemas.microsoft.com/office/powerpoint/2010/main" val="135417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2164" y="900311"/>
            <a:ext cx="9217024" cy="4970463"/>
          </a:xfrm>
        </p:spPr>
        <p:txBody>
          <a:bodyPr/>
          <a:lstStyle/>
          <a:p>
            <a:r>
              <a:rPr lang="cs-CZ" dirty="0"/>
              <a:t>2.14.6  </a:t>
            </a:r>
            <a:r>
              <a:rPr lang="cs-CZ" dirty="0" smtClean="0"/>
              <a:t>	NASTAVENÍ </a:t>
            </a:r>
            <a:r>
              <a:rPr lang="cs-CZ" dirty="0"/>
              <a:t>SYSTÉMU PODPORY PRO TŘÍDNÍ UČITELE	</a:t>
            </a:r>
          </a:p>
          <a:p>
            <a:r>
              <a:rPr lang="cs-CZ" dirty="0"/>
              <a:t>2.14.7  </a:t>
            </a:r>
            <a:r>
              <a:rPr lang="cs-CZ" dirty="0" smtClean="0"/>
              <a:t>	PODPORA </a:t>
            </a:r>
            <a:r>
              <a:rPr lang="cs-CZ" dirty="0"/>
              <a:t>ŠKOL V ŠIRŠÍM ZAVÁDĚNÍ PROJEKTOVÉ A </a:t>
            </a:r>
            <a:r>
              <a:rPr lang="cs-CZ" dirty="0" smtClean="0"/>
              <a:t>			     						BADATELSKÉ VÝUKY</a:t>
            </a:r>
            <a:endParaRPr lang="cs-CZ" dirty="0"/>
          </a:p>
          <a:p>
            <a:r>
              <a:rPr lang="cs-CZ" dirty="0"/>
              <a:t>2.14.8 </a:t>
            </a:r>
            <a:r>
              <a:rPr lang="cs-CZ" dirty="0" smtClean="0"/>
              <a:t>		POSÍLENÍ </a:t>
            </a:r>
            <a:r>
              <a:rPr lang="cs-CZ" dirty="0"/>
              <a:t>VYUŽÍVÁNÍ ICT A INTERAKTIVNÍCH MÉDIÍ NA </a:t>
            </a:r>
            <a:r>
              <a:rPr lang="cs-CZ" dirty="0" smtClean="0"/>
              <a:t>			   						PODPORU </a:t>
            </a:r>
            <a:r>
              <a:rPr lang="cs-CZ" dirty="0"/>
              <a:t>ČTENÁŘSKÉ GRAMOTNOSTI, ZLEPŠENÍ </a:t>
            </a:r>
            <a:r>
              <a:rPr lang="cs-CZ" dirty="0" smtClean="0"/>
              <a:t>			    								ORIENTACE </a:t>
            </a:r>
            <a:r>
              <a:rPr lang="cs-CZ" dirty="0"/>
              <a:t>ŽÁKŮ V MÉDIÍCH A SCHOPNOST ODLIŠIT </a:t>
            </a:r>
            <a:r>
              <a:rPr lang="cs-CZ" dirty="0" smtClean="0"/>
              <a:t>			 							OBJEKTIVNÍ </a:t>
            </a:r>
            <a:r>
              <a:rPr lang="cs-CZ" dirty="0"/>
              <a:t>INFORMACE OD DEZINFORMACÍ.	</a:t>
            </a:r>
            <a:endParaRPr lang="cs-CZ" dirty="0" smtClean="0"/>
          </a:p>
          <a:p>
            <a:r>
              <a:rPr lang="cs-CZ" dirty="0" smtClean="0"/>
              <a:t>2.14.9 		REALIZACE </a:t>
            </a:r>
            <a:r>
              <a:rPr lang="cs-CZ" dirty="0"/>
              <a:t>AKTIVIT NA PODPORU ROVNÉHO PŘÍSTUPU </a:t>
            </a:r>
            <a:r>
              <a:rPr lang="cs-CZ" dirty="0" smtClean="0"/>
              <a:t>		 						KE </a:t>
            </a:r>
            <a:r>
              <a:rPr lang="cs-CZ" dirty="0"/>
              <a:t>VZDĚLÁVÁNÍ A PRACOVNÍM PŘÍLEŽITOSTEM </a:t>
            </a:r>
            <a:r>
              <a:rPr lang="cs-CZ" dirty="0" smtClean="0"/>
              <a:t>			 			  			            DĚTÍ/ŽÁKŮ/STUDENTŮ</a:t>
            </a:r>
            <a:r>
              <a:rPr lang="cs-CZ" dirty="0"/>
              <a:t>	</a:t>
            </a:r>
            <a:endParaRPr lang="cs-CZ" dirty="0" smtClean="0"/>
          </a:p>
          <a:p>
            <a:r>
              <a:rPr lang="cs-CZ" dirty="0" smtClean="0"/>
              <a:t>2.14.10 	PODPORA </a:t>
            </a:r>
            <a:r>
              <a:rPr lang="cs-CZ" dirty="0"/>
              <a:t>REALIZACE PROJEKTŮ Z REGIONÁLNÍHO </a:t>
            </a:r>
            <a:r>
              <a:rPr lang="cs-CZ" dirty="0" smtClean="0"/>
              <a:t>			 								AKČNÍHO </a:t>
            </a:r>
            <a:r>
              <a:rPr lang="cs-CZ" dirty="0"/>
              <a:t>PLÁNU FINANCOVANÉ Z IROP 2021-2027	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DDDFF3E-C2CD-4424-A351-4B855B81F67A}" type="datetime1">
              <a:rPr lang="cs-CZ" altLang="cs-CZ" smtClean="0"/>
              <a:pPr>
                <a:defRPr/>
              </a:pPr>
              <a:t>20.03.2025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78250" y="0"/>
            <a:ext cx="6771059" cy="433388"/>
          </a:xfrm>
        </p:spPr>
        <p:txBody>
          <a:bodyPr/>
          <a:lstStyle/>
          <a:p>
            <a:r>
              <a:rPr lang="cs-CZ" dirty="0"/>
              <a:t>2.14 IMPLEMENTACE ROČNÍCH AKČNÍCH PLÁNŮ KAP III (VOLITELNÁ AKTIVITA</a:t>
            </a:r>
          </a:p>
        </p:txBody>
      </p:sp>
    </p:spTree>
    <p:extLst>
      <p:ext uri="{BB962C8B-B14F-4D97-AF65-F5344CB8AC3E}">
        <p14:creationId xmlns:p14="http://schemas.microsoft.com/office/powerpoint/2010/main" val="742844096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373063" marR="0" indent="-373063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373063" marR="0" indent="-373063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 [jen pro čtení] [režim kompatibility]" id="{48418582-F552-4153-8C93-FA1CB67BB05F}" vid="{4D3ED47F-72DC-4DB1-ABE4-740CB5918EF7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Vlastní návrh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4E5C10275D574E8F37D5B2CDA69994" ma:contentTypeVersion="13" ma:contentTypeDescription="Vytvoří nový dokument" ma:contentTypeScope="" ma:versionID="23cac90422103d2610ca21e9c56304ff">
  <xsd:schema xmlns:xsd="http://www.w3.org/2001/XMLSchema" xmlns:xs="http://www.w3.org/2001/XMLSchema" xmlns:p="http://schemas.microsoft.com/office/2006/metadata/properties" xmlns:ns2="095c3ad0-f06c-4399-896a-80e8bafb83ea" xmlns:ns3="fa604178-4d07-4cb6-8de4-e8c36db73038" targetNamespace="http://schemas.microsoft.com/office/2006/metadata/properties" ma:root="true" ma:fieldsID="d14ea5d3d2e5e46822396528492a4f42" ns2:_="" ns3:_="">
    <xsd:import namespace="095c3ad0-f06c-4399-896a-80e8bafb83ea"/>
    <xsd:import namespace="fa604178-4d07-4cb6-8de4-e8c36db730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5c3ad0-f06c-4399-896a-80e8bafb83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722f3230-ce06-4f92-a50b-c050fa82c6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604178-4d07-4cb6-8de4-e8c36db7303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3a801d5-8d41-4d1f-9bf7-9538a2e2d719}" ma:internalName="TaxCatchAll" ma:showField="CatchAllData" ma:web="fa604178-4d07-4cb6-8de4-e8c36db73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a604178-4d07-4cb6-8de4-e8c36db73038" xsi:nil="true"/>
    <lcf76f155ced4ddcb4097134ff3c332f xmlns="095c3ad0-f06c-4399-896a-80e8bafb83e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1D41F2C-2C86-4549-9D1C-F377B3D12CD7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B84AA5D0-E9CE-427E-AF77-E2AA88123690}"/>
</file>

<file path=customXml/itemProps3.xml><?xml version="1.0" encoding="utf-8"?>
<ds:datastoreItem xmlns:ds="http://schemas.openxmlformats.org/officeDocument/2006/customXml" ds:itemID="{5409F114-33DC-4867-9947-685A543162E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456C6CE-8209-40DD-B71F-B1052220513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22405</TotalTime>
  <Words>1259</Words>
  <Application>Microsoft Office PowerPoint</Application>
  <PresentationFormat>Vlastní</PresentationFormat>
  <Paragraphs>114</Paragraphs>
  <Slides>10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Wingdings</vt:lpstr>
      <vt:lpstr>Vlastní návrh</vt:lpstr>
      <vt:lpstr>Implementace  Dlouhodobého záměru  vzdělávání a rozvoje vzdělávací  soustavy Kraje Vysočina - projekt „IDZ“ </vt:lpstr>
      <vt:lpstr>Projekt Implementace DZ</vt:lpstr>
      <vt:lpstr>Aktuální stav projektu</vt:lpstr>
      <vt:lpstr>IDZ aktivity</vt:lpstr>
      <vt:lpstr>IDZ aktivity</vt:lpstr>
      <vt:lpstr>IDZ aktivity</vt:lpstr>
      <vt:lpstr>Prezentace aplikace PowerPoint</vt:lpstr>
      <vt:lpstr>2.14 IMPLEMENTACE ROČNÍCH AKČNÍCH PLÁNŮ KAP III (VOLITELNÁ AKTIVITA) </vt:lpstr>
      <vt:lpstr>2.14 IMPLEMENTACE ROČNÍCH AKČNÍCH PLÁNŮ KAP III (VOLITELNÁ AKTIVITA</vt:lpstr>
      <vt:lpstr>Prezentace aplikace PowerPoint</vt:lpstr>
    </vt:vector>
  </TitlesOfParts>
  <Company>Krajský úřad Kraje Vysočina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Dlouhodobý záměr vzdělávání a rozvoje vzdělávací soustavy České republiky 2023-2027</dc:title>
  <dc:creator>Antonů Petra Mgr.</dc:creator>
  <cp:lastModifiedBy>ZELNÍČKOVÁ Ilona</cp:lastModifiedBy>
  <cp:revision>119</cp:revision>
  <cp:lastPrinted>2024-05-27T07:02:19Z</cp:lastPrinted>
  <dcterms:created xsi:type="dcterms:W3CDTF">2023-09-27T07:48:40Z</dcterms:created>
  <dcterms:modified xsi:type="dcterms:W3CDTF">2025-03-20T08:18:22Z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ategorie">
    <vt:lpwstr>Prezentace</vt:lpwstr>
  </property>
  <property fmtid="{D5CDD505-2E9C-101B-9397-08002B2CF9AE}" pid="3" name="Popis dokumentu">
    <vt:lpwstr/>
  </property>
  <property fmtid="{D5CDD505-2E9C-101B-9397-08002B2CF9AE}" pid="4" name="Barva">
    <vt:lpwstr>Barevná</vt:lpwstr>
  </property>
  <property fmtid="{D5CDD505-2E9C-101B-9397-08002B2CF9AE}" pid="5" name="Datum vydání verze">
    <vt:lpwstr>2018-01-04T00:00:00Z</vt:lpwstr>
  </property>
  <property fmtid="{D5CDD505-2E9C-101B-9397-08002B2CF9AE}" pid="6" name="Vlastník šablony">
    <vt:lpwstr>OSH</vt:lpwstr>
  </property>
  <property fmtid="{D5CDD505-2E9C-101B-9397-08002B2CF9AE}" pid="7" name="Vnitřní předpisy - příloha">
    <vt:lpwstr>0</vt:lpwstr>
  </property>
  <property fmtid="{D5CDD505-2E9C-101B-9397-08002B2CF9AE}" pid="8" name="ContentTypeId">
    <vt:lpwstr>0x010100DF4E5C10275D574E8F37D5B2CDA69994</vt:lpwstr>
  </property>
</Properties>
</file>